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54"/>
  </p:notesMasterIdLst>
  <p:handoutMasterIdLst>
    <p:handoutMasterId r:id="rId55"/>
  </p:handoutMasterIdLst>
  <p:sldIdLst>
    <p:sldId id="668" r:id="rId6"/>
    <p:sldId id="683" r:id="rId7"/>
    <p:sldId id="675" r:id="rId8"/>
    <p:sldId id="682" r:id="rId9"/>
    <p:sldId id="692" r:id="rId10"/>
    <p:sldId id="693" r:id="rId11"/>
    <p:sldId id="694" r:id="rId12"/>
    <p:sldId id="695" r:id="rId13"/>
    <p:sldId id="696" r:id="rId14"/>
    <p:sldId id="740" r:id="rId15"/>
    <p:sldId id="687" r:id="rId16"/>
    <p:sldId id="697" r:id="rId17"/>
    <p:sldId id="699" r:id="rId18"/>
    <p:sldId id="690" r:id="rId19"/>
    <p:sldId id="700" r:id="rId20"/>
    <p:sldId id="701" r:id="rId21"/>
    <p:sldId id="702" r:id="rId22"/>
    <p:sldId id="703" r:id="rId23"/>
    <p:sldId id="704" r:id="rId24"/>
    <p:sldId id="705" r:id="rId25"/>
    <p:sldId id="706" r:id="rId26"/>
    <p:sldId id="707" r:id="rId27"/>
    <p:sldId id="708" r:id="rId28"/>
    <p:sldId id="709" r:id="rId29"/>
    <p:sldId id="712" r:id="rId30"/>
    <p:sldId id="713" r:id="rId31"/>
    <p:sldId id="714" r:id="rId32"/>
    <p:sldId id="717" r:id="rId33"/>
    <p:sldId id="719" r:id="rId34"/>
    <p:sldId id="720" r:id="rId35"/>
    <p:sldId id="721" r:id="rId36"/>
    <p:sldId id="722" r:id="rId37"/>
    <p:sldId id="723" r:id="rId38"/>
    <p:sldId id="724" r:id="rId39"/>
    <p:sldId id="725" r:id="rId40"/>
    <p:sldId id="726" r:id="rId41"/>
    <p:sldId id="727" r:id="rId42"/>
    <p:sldId id="728" r:id="rId43"/>
    <p:sldId id="729" r:id="rId44"/>
    <p:sldId id="730" r:id="rId45"/>
    <p:sldId id="731" r:id="rId46"/>
    <p:sldId id="733" r:id="rId47"/>
    <p:sldId id="735" r:id="rId48"/>
    <p:sldId id="736" r:id="rId49"/>
    <p:sldId id="737" r:id="rId50"/>
    <p:sldId id="738" r:id="rId51"/>
    <p:sldId id="739" r:id="rId52"/>
    <p:sldId id="672" r:id="rId53"/>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675"/>
            <p14:sldId id="682"/>
            <p14:sldId id="692"/>
            <p14:sldId id="693"/>
            <p14:sldId id="694"/>
            <p14:sldId id="695"/>
            <p14:sldId id="696"/>
            <p14:sldId id="740"/>
            <p14:sldId id="687"/>
            <p14:sldId id="697"/>
            <p14:sldId id="699"/>
            <p14:sldId id="690"/>
            <p14:sldId id="700"/>
            <p14:sldId id="701"/>
            <p14:sldId id="702"/>
            <p14:sldId id="703"/>
            <p14:sldId id="704"/>
            <p14:sldId id="705"/>
            <p14:sldId id="706"/>
            <p14:sldId id="707"/>
            <p14:sldId id="708"/>
            <p14:sldId id="709"/>
            <p14:sldId id="712"/>
            <p14:sldId id="713"/>
            <p14:sldId id="714"/>
            <p14:sldId id="717"/>
            <p14:sldId id="719"/>
            <p14:sldId id="720"/>
            <p14:sldId id="721"/>
            <p14:sldId id="722"/>
            <p14:sldId id="723"/>
            <p14:sldId id="724"/>
            <p14:sldId id="725"/>
            <p14:sldId id="726"/>
            <p14:sldId id="727"/>
            <p14:sldId id="728"/>
            <p14:sldId id="729"/>
            <p14:sldId id="730"/>
            <p14:sldId id="731"/>
            <p14:sldId id="733"/>
            <p14:sldId id="735"/>
            <p14:sldId id="736"/>
            <p14:sldId id="737"/>
            <p14:sldId id="738"/>
            <p14:sldId id="739"/>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35" autoAdjust="0"/>
    <p:restoredTop sz="76006" autoAdjust="0"/>
  </p:normalViewPr>
  <p:slideViewPr>
    <p:cSldViewPr snapToGrid="0">
      <p:cViewPr varScale="1">
        <p:scale>
          <a:sx n="36" d="100"/>
          <a:sy n="36" d="100"/>
        </p:scale>
        <p:origin x="1356" y="4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slide" Target="slides/slide42.xml"/><Relationship Id="rId50" Type="http://schemas.openxmlformats.org/officeDocument/2006/relationships/slide" Target="slides/slide45.xml"/><Relationship Id="rId55" Type="http://schemas.openxmlformats.org/officeDocument/2006/relationships/handoutMaster" Target="handoutMasters/handout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54"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slide" Target="slides/slide48.xml"/><Relationship Id="rId58" Type="http://schemas.openxmlformats.org/officeDocument/2006/relationships/theme" Target="theme/theme1.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presProps" Target="presProps.xml"/><Relationship Id="rId8" Type="http://schemas.openxmlformats.org/officeDocument/2006/relationships/slide" Target="slides/slide3.xml"/><Relationship Id="rId51" Type="http://schemas.openxmlformats.org/officeDocument/2006/relationships/slide" Target="slides/slide46.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2015-08-07</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11.png>
</file>

<file path=ppt/media/image1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2015-08-07</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TBD Is Sublime installed? Seems like it isn't either. Note:</a:t>
            </a:r>
            <a:r>
              <a:rPr lang="en-US" baseline="0" dirty="0" smtClean="0"/>
              <a:t> </a:t>
            </a:r>
            <a:r>
              <a:rPr lang="en-US" sz="900" b="0" i="0" kern="1200" dirty="0" smtClean="0">
                <a:solidFill>
                  <a:schemeClr val="tx1"/>
                </a:solidFill>
                <a:effectLst/>
                <a:latin typeface="Arial" panose="020B0604020202020204" pitchFamily="34" charset="0"/>
                <a:ea typeface="+mn-ea"/>
                <a:cs typeface="Arial" panose="020B0604020202020204" pitchFamily="34" charset="0"/>
              </a:rPr>
              <a:t>Windows PowerShell uses an alias for </a:t>
            </a:r>
            <a:r>
              <a:rPr lang="en-US" sz="900" b="0" i="0" u="none" strike="noStrike" kern="1200" dirty="0" smtClean="0">
                <a:solidFill>
                  <a:schemeClr val="tx1"/>
                </a:solidFill>
                <a:effectLst/>
                <a:latin typeface="Arial" panose="020B0604020202020204" pitchFamily="34" charset="0"/>
                <a:ea typeface="+mn-ea"/>
                <a:cs typeface="Arial" panose="020B0604020202020204" pitchFamily="34" charset="0"/>
              </a:rPr>
              <a:t>"where"</a:t>
            </a:r>
            <a:r>
              <a:rPr lang="en-US" sz="900" b="0" i="0" u="none" strike="noStrike" kern="1200" baseline="0" dirty="0" smtClean="0">
                <a:solidFill>
                  <a:schemeClr val="tx1"/>
                </a:solidFill>
                <a:effectLst/>
                <a:latin typeface="Arial" panose="020B0604020202020204" pitchFamily="34" charset="0"/>
                <a:ea typeface="+mn-ea"/>
                <a:cs typeface="Arial" panose="020B0604020202020204" pitchFamily="34" charset="0"/>
              </a:rPr>
              <a:t> </a:t>
            </a:r>
            <a:r>
              <a:rPr lang="en-US" sz="900" b="0" i="0" kern="1200" dirty="0" smtClean="0">
                <a:solidFill>
                  <a:schemeClr val="tx1"/>
                </a:solidFill>
                <a:effectLst/>
                <a:latin typeface="Arial" panose="020B0604020202020204" pitchFamily="34" charset="0"/>
                <a:ea typeface="+mn-ea"/>
                <a:cs typeface="Arial" panose="020B0604020202020204" pitchFamily="34" charset="0"/>
              </a:rPr>
              <a:t>so if you want to run </a:t>
            </a:r>
            <a:r>
              <a:rPr lang="en-US" dirty="0" smtClean="0"/>
              <a:t>where.exe</a:t>
            </a:r>
            <a:r>
              <a:rPr lang="en-US" sz="900" b="0" i="0" kern="1200" baseline="0" dirty="0" smtClean="0">
                <a:solidFill>
                  <a:schemeClr val="tx1"/>
                </a:solidFill>
                <a:effectLst/>
                <a:latin typeface="Arial" panose="020B0604020202020204" pitchFamily="34" charset="0"/>
                <a:ea typeface="+mn-ea"/>
                <a:cs typeface="Arial" panose="020B0604020202020204" pitchFamily="34" charset="0"/>
              </a:rPr>
              <a:t> from </a:t>
            </a:r>
            <a:r>
              <a:rPr lang="en-US" sz="900" b="0" i="0" kern="1200" baseline="0" dirty="0" err="1" smtClean="0">
                <a:solidFill>
                  <a:schemeClr val="tx1"/>
                </a:solidFill>
                <a:effectLst/>
                <a:latin typeface="Arial" panose="020B0604020202020204" pitchFamily="34" charset="0"/>
                <a:ea typeface="+mn-ea"/>
                <a:cs typeface="Arial" panose="020B0604020202020204" pitchFamily="34" charset="0"/>
              </a:rPr>
              <a:t>Powershell</a:t>
            </a:r>
            <a:r>
              <a:rPr lang="en-US" sz="900" b="0" i="0" kern="1200" baseline="0" dirty="0" smtClean="0">
                <a:solidFill>
                  <a:schemeClr val="tx1"/>
                </a:solidFill>
                <a:effectLst/>
                <a:latin typeface="Arial" panose="020B0604020202020204" pitchFamily="34" charset="0"/>
                <a:ea typeface="+mn-ea"/>
                <a:cs typeface="Arial" panose="020B0604020202020204" pitchFamily="34" charset="0"/>
              </a:rPr>
              <a:t>, </a:t>
            </a:r>
            <a:r>
              <a:rPr lang="en-US" sz="900" b="0" i="0" kern="1200" dirty="0" smtClean="0">
                <a:solidFill>
                  <a:schemeClr val="tx1"/>
                </a:solidFill>
                <a:effectLst/>
                <a:latin typeface="Arial" panose="020B0604020202020204" pitchFamily="34" charset="0"/>
                <a:ea typeface="+mn-ea"/>
                <a:cs typeface="Arial" panose="020B0604020202020204" pitchFamily="34" charset="0"/>
              </a:rPr>
              <a:t>you'll need to type the full command: where.exe</a:t>
            </a:r>
          </a:p>
          <a:p>
            <a:endParaRPr lang="en-US" sz="900" b="0" i="0" kern="1200" dirty="0" smtClean="0">
              <a:solidFill>
                <a:schemeClr val="tx1"/>
              </a:solidFill>
              <a:effectLst/>
              <a:latin typeface="Arial" panose="020B0604020202020204" pitchFamily="34" charset="0"/>
              <a:ea typeface="+mn-ea"/>
              <a:cs typeface="Arial" panose="020B0604020202020204" pitchFamily="34" charset="0"/>
            </a:endParaRPr>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a:t>
            </a:r>
            <a:r>
              <a:rPr lang="en-US" dirty="0" err="1" smtClean="0"/>
              <a:t>linux</a:t>
            </a:r>
            <a:r>
              <a:rPr lang="en-US" dirty="0" smtClean="0"/>
              <a:t> distribution and start installing packages through the distribution's specific package manager -- 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4736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790792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tool we will explore is `chef-apply`. It is a command-line application that allows us to work with resources and recipes files.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32825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SD: Why sudo here?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136456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But what are resources? What are recipe files?</a:t>
            </a:r>
          </a:p>
          <a:p>
            <a:endParaRPr lang="en-US" dirty="0" smtClean="0"/>
          </a:p>
          <a:p>
            <a:r>
              <a:rPr lang="en-US" dirty="0" smtClean="0"/>
              <a:t>Let's answer these questions one at a time.</a:t>
            </a:r>
          </a:p>
          <a:p>
            <a:endParaRPr lang="en-US" dirty="0" smtClean="0"/>
          </a:p>
          <a:p>
            <a:r>
              <a:rPr lang="en-US" dirty="0" smtClean="0"/>
              <a:t>First, let's look at Chef's documentation about resources. Visit the docs page on resources and read the first three paragraphs.</a:t>
            </a:r>
          </a:p>
          <a:p>
            <a:endParaRPr lang="en-US" dirty="0" smtClean="0"/>
          </a:p>
          <a:p>
            <a:r>
              <a:rPr lang="en-US" dirty="0" smtClean="0"/>
              <a:t>Instructor Note: This sounds crazy to ask people in a physical classroom to read this content but it is important that they learn to read the documentation. And particularly this entry is very useful.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96168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When the </a:t>
            </a:r>
            <a:r>
              <a:rPr lang="en-US" dirty="0" smtClean="0">
                <a:latin typeface="Inconsolata" panose="020B0609030003000000" pitchFamily="49" charset="0"/>
              </a:rPr>
              <a:t>package "httpd"</a:t>
            </a:r>
            <a:r>
              <a:rPr lang="en-US" baseline="0" dirty="0" smtClean="0">
                <a:latin typeface="Inconsolata" panose="020B0609030003000000" pitchFamily="49" charset="0"/>
              </a:rPr>
              <a:t> command is run, the </a:t>
            </a:r>
            <a:r>
              <a:rPr lang="en-US" dirty="0" smtClean="0"/>
              <a:t>package named 'httpd' (Apache web server) is installed. In this example this command</a:t>
            </a:r>
            <a:r>
              <a:rPr lang="en-US" baseline="0" dirty="0" smtClean="0"/>
              <a:t> is being run from within a Resource of a recipe, not from the command line.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16865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smtClean="0"/>
              <a:t>When the </a:t>
            </a:r>
            <a:r>
              <a:rPr lang="en-US" smtClean="0">
                <a:latin typeface="Inconsolata" panose="020B0609030003000000" pitchFamily="49" charset="0"/>
              </a:rPr>
              <a:t>package "httpd"</a:t>
            </a:r>
            <a:r>
              <a:rPr lang="en-US" baseline="0" smtClean="0">
                <a:latin typeface="Inconsolata" panose="020B0609030003000000" pitchFamily="49" charset="0"/>
              </a:rPr>
              <a:t> </a:t>
            </a:r>
            <a:r>
              <a:rPr lang="en-US" sz="900" smtClean="0"/>
              <a:t>The service named "ntp" is enabled (start on reboot) and started.</a:t>
            </a:r>
          </a:p>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47668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5280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0223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return to the `chef-apply` command. It looks like you can supply a resource or resources, in a string</a:t>
            </a:r>
            <a:r>
              <a:rPr lang="en-US" baseline="0" dirty="0" smtClean="0"/>
              <a:t> </a:t>
            </a:r>
            <a:r>
              <a:rPr lang="en-US" dirty="0" smtClean="0"/>
              <a:t>or text, with the -e flag.</a:t>
            </a:r>
          </a:p>
          <a:p>
            <a:endParaRPr lang="en-US" dirty="0" smtClean="0"/>
          </a:p>
          <a:p>
            <a:r>
              <a:rPr lang="en-US" dirty="0" smtClean="0"/>
              <a:t>SD: TBD Do you actually try</a:t>
            </a:r>
            <a:r>
              <a:rPr lang="en-US" baseline="0" dirty="0" smtClean="0"/>
              <a:t> "execute" while on this slide?</a:t>
            </a: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005878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wanted to install the </a:t>
            </a:r>
            <a:r>
              <a:rPr lang="en-US" dirty="0" err="1" smtClean="0"/>
              <a:t>nano</a:t>
            </a:r>
            <a:r>
              <a:rPr lang="en-US" dirty="0" smtClean="0"/>
              <a:t> package,</a:t>
            </a:r>
            <a:r>
              <a:rPr lang="en-US" baseline="0" dirty="0" smtClean="0"/>
              <a:t> you</a:t>
            </a:r>
            <a:r>
              <a:rPr lang="en-US" dirty="0" smtClean="0"/>
              <a:t> could run this command with the following text:</a:t>
            </a:r>
          </a:p>
          <a:p>
            <a:endParaRPr lang="en-US" dirty="0" smtClean="0"/>
          </a:p>
          <a:p>
            <a:r>
              <a:rPr lang="en-US" dirty="0" smtClean="0"/>
              <a:t>$ sudo chef-apply -e "package '</a:t>
            </a:r>
            <a:r>
              <a:rPr lang="en-US" dirty="0" err="1" smtClean="0"/>
              <a:t>nano</a:t>
            </a:r>
            <a:r>
              <a:rPr lang="en-US" dirty="0" smtClean="0"/>
              <a:t>'"</a:t>
            </a:r>
          </a:p>
          <a:p>
            <a:endParaRPr lang="en-US" dirty="0" smtClean="0"/>
          </a:p>
          <a:p>
            <a:r>
              <a:rPr lang="en-US" dirty="0" smtClean="0"/>
              <a:t>SD: TBD why sudo?</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6255029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verify that the editor is installed by again using the `which` command. You installed the </a:t>
            </a:r>
            <a:r>
              <a:rPr lang="en-US" dirty="0" err="1" smtClean="0"/>
              <a:t>nano</a:t>
            </a:r>
            <a:r>
              <a:rPr lang="en-US" dirty="0" smtClean="0"/>
              <a:t> editor and now </a:t>
            </a:r>
            <a:r>
              <a:rPr lang="en-US" b="1" dirty="0" smtClean="0"/>
              <a:t>which</a:t>
            </a:r>
            <a:r>
              <a:rPr lang="en-US" dirty="0" smtClean="0"/>
              <a:t> reports where it was able to find the </a:t>
            </a:r>
            <a:r>
              <a:rPr lang="en-US" dirty="0" err="1" smtClean="0"/>
              <a:t>nano</a:t>
            </a:r>
            <a:r>
              <a:rPr lang="en-US" dirty="0" smtClean="0"/>
              <a:t> executable.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2276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smtClean="0"/>
              <a:t>1. Before you execute the command</a:t>
            </a:r>
            <a:r>
              <a:rPr lang="en-US" baseline="0" dirty="0" smtClean="0"/>
              <a:t> t</a:t>
            </a:r>
            <a:r>
              <a:rPr lang="en-US" dirty="0" smtClean="0"/>
              <a:t>hink about what will happen. Think about what you would want to happen. Look at the output from the previous run. Then take a guess. Write it down or type out what you think will happen. Then run the command again</a:t>
            </a:r>
          </a:p>
          <a:p>
            <a:endParaRPr lang="en-US" dirty="0" smtClean="0"/>
          </a:p>
          <a:p>
            <a:pPr marL="0" indent="0">
              <a:buFont typeface="+mj-lt"/>
              <a:buNone/>
            </a:pPr>
            <a:r>
              <a:rPr lang="en-US" dirty="0" smtClean="0"/>
              <a:t>2. What would the output be if you ran this command? Was there a situation where the package was already uninstalled and we executed this resource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366610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8435383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b="0" i="0" kern="1200" dirty="0" smtClean="0">
                <a:solidFill>
                  <a:schemeClr val="tx1"/>
                </a:solidFill>
                <a:effectLst/>
                <a:latin typeface="Arial" panose="020B0604020202020204" pitchFamily="34" charset="0"/>
                <a:ea typeface="+mn-ea"/>
                <a:cs typeface="Arial" panose="020B0604020202020204" pitchFamily="34" charset="0"/>
              </a:rPr>
              <a:t>Hopefully it is clear from running the </a:t>
            </a:r>
            <a:r>
              <a:rPr lang="en-US" dirty="0" smtClean="0">
                <a:effectLst/>
              </a:rPr>
              <a:t>`</a:t>
            </a:r>
            <a:r>
              <a:rPr lang="en-US" dirty="0" smtClean="0"/>
              <a:t>chef-apply</a:t>
            </a:r>
            <a:r>
              <a:rPr lang="en-US" dirty="0" smtClean="0">
                <a:effectLst/>
              </a:rPr>
              <a:t>`</a:t>
            </a:r>
            <a:r>
              <a:rPr lang="en-US" sz="900" b="0" i="0" kern="1200" dirty="0" smtClean="0">
                <a:solidFill>
                  <a:schemeClr val="tx1"/>
                </a:solidFill>
                <a:effectLst/>
                <a:latin typeface="Arial" panose="020B0604020202020204" pitchFamily="34" charset="0"/>
                <a:ea typeface="+mn-ea"/>
                <a:cs typeface="Arial" panose="020B0604020202020204" pitchFamily="34" charset="0"/>
              </a:rPr>
              <a:t> command a few times that the resource we defined only takes action when it needs to take action.</a:t>
            </a:r>
            <a:r>
              <a:rPr lang="en-US" sz="900" b="0" i="1" kern="1200" dirty="0" smtClean="0">
                <a:solidFill>
                  <a:schemeClr val="tx1"/>
                </a:solidFill>
                <a:effectLst/>
                <a:latin typeface="Arial" panose="020B0604020202020204" pitchFamily="34" charset="0"/>
                <a:ea typeface="+mn-ea"/>
                <a:cs typeface="Arial" panose="020B0604020202020204" pitchFamily="34" charset="0"/>
              </a:rPr>
              <a:t/>
            </a:r>
            <a:br>
              <a:rPr lang="en-US" sz="900" b="0" i="1" kern="1200" dirty="0" smtClean="0">
                <a:solidFill>
                  <a:schemeClr val="tx1"/>
                </a:solidFill>
                <a:effectLst/>
                <a:latin typeface="Arial" panose="020B0604020202020204" pitchFamily="34" charset="0"/>
                <a:ea typeface="+mn-ea"/>
                <a:cs typeface="Arial" panose="020B0604020202020204" pitchFamily="34" charset="0"/>
              </a:rPr>
            </a:br>
            <a:endParaRPr lang="en-US" sz="900" b="0" i="1" kern="1200" dirty="0" smtClean="0">
              <a:solidFill>
                <a:schemeClr val="tx1"/>
              </a:solidFill>
              <a:effectLst/>
              <a:latin typeface="Arial" panose="020B0604020202020204" pitchFamily="34" charset="0"/>
              <a:ea typeface="+mn-ea"/>
              <a:cs typeface="Arial" panose="020B0604020202020204" pitchFamily="34" charset="0"/>
            </a:endParaRPr>
          </a:p>
          <a:p>
            <a:r>
              <a:rPr lang="en-US" sz="900" b="0" i="0" kern="1200" dirty="0" smtClean="0">
                <a:solidFill>
                  <a:schemeClr val="tx1"/>
                </a:solidFill>
                <a:effectLst/>
                <a:latin typeface="Arial" panose="020B0604020202020204" pitchFamily="34" charset="0"/>
                <a:ea typeface="+mn-ea"/>
                <a:cs typeface="Arial" panose="020B0604020202020204" pitchFamily="34" charset="0"/>
              </a:rPr>
              <a:t>We call this test and repair. Meaning the resource first tested the system before it takes action.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96118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Great! You installed an editor using `chef-apply` but we missed a very important step:</a:t>
            </a:r>
          </a:p>
          <a:p>
            <a:endParaRPr lang="en-US" dirty="0" smtClean="0"/>
          </a:p>
          <a:p>
            <a:r>
              <a:rPr lang="en-US" dirty="0" smtClean="0"/>
              <a:t>Chef is written in Ruby. Ruby is a programming language and it is required that the first program you write in a programming language is 'Hello World'.</a:t>
            </a:r>
          </a:p>
          <a:p>
            <a:endParaRPr lang="en-US" dirty="0" smtClean="0"/>
          </a:p>
          <a:p>
            <a:r>
              <a:rPr lang="en-US" dirty="0" smtClean="0"/>
              <a:t>So let's walk through creating a recipe file that creates a file named 'hello.txt' with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46252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the editor of your choice (vim, </a:t>
            </a:r>
            <a:r>
              <a:rPr lang="en-US" dirty="0" err="1" smtClean="0"/>
              <a:t>nano</a:t>
            </a:r>
            <a:r>
              <a:rPr lang="en-US" dirty="0" smtClean="0"/>
              <a:t>, </a:t>
            </a:r>
            <a:r>
              <a:rPr lang="en-US" dirty="0" err="1" smtClean="0"/>
              <a:t>emacs</a:t>
            </a:r>
            <a:r>
              <a:rPr lang="en-US" dirty="0" smtClean="0"/>
              <a:t>) for this lab exercise.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0830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your editor open the file named '</a:t>
            </a:r>
            <a:r>
              <a:rPr lang="en-US" dirty="0" err="1" smtClean="0"/>
              <a:t>hello.rb</a:t>
            </a:r>
            <a:r>
              <a:rPr lang="en-US" dirty="0" smtClean="0"/>
              <a:t>'. '</a:t>
            </a:r>
            <a:r>
              <a:rPr lang="en-US" dirty="0" err="1" smtClean="0"/>
              <a:t>hello.rb</a:t>
            </a:r>
            <a:r>
              <a:rPr lang="en-US" dirty="0" smtClean="0"/>
              <a:t>' is a recipe file. It has the extension .</a:t>
            </a:r>
            <a:r>
              <a:rPr lang="en-US" dirty="0" err="1" smtClean="0"/>
              <a:t>rb</a:t>
            </a:r>
            <a:r>
              <a:rPr lang="en-US" dirty="0" smtClean="0"/>
              <a:t> because it is a ruby file.</a:t>
            </a:r>
          </a:p>
          <a:p>
            <a:endParaRPr lang="en-US" dirty="0" smtClean="0"/>
          </a:p>
          <a:p>
            <a:r>
              <a:rPr lang="en-US" dirty="0" smtClean="0"/>
              <a:t>Add the resource definition displayed here.</a:t>
            </a:r>
          </a:p>
          <a:p>
            <a:endParaRPr lang="en-US" dirty="0" smtClean="0"/>
          </a:p>
          <a:p>
            <a:r>
              <a:rPr lang="en-US" dirty="0" smtClean="0"/>
              <a:t>We are defining a resource with the type called 'file' and named 'hello.txt'. We also are stating what the contents of that file should contain 'Hello, World!'.</a:t>
            </a:r>
          </a:p>
          <a:p>
            <a:endParaRPr lang="en-US" dirty="0" smtClean="0"/>
          </a:p>
          <a:p>
            <a:r>
              <a:rPr lang="en-US" dirty="0" smtClean="0"/>
              <a:t>Save the file and let's return to the terminal and the `chef-apply` command.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622953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Using the help again it looks like that we can provide a recipe file directly to the `chef-apply` command.</a:t>
            </a:r>
          </a:p>
          <a:p>
            <a:endParaRPr lang="en-US" dirty="0" smtClean="0"/>
          </a:p>
          <a:p>
            <a:r>
              <a:rPr lang="en-US" dirty="0" smtClean="0"/>
              <a:t>SD: TBD Why sudo?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033277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apply our recipe we would need to type `sudo chef-apply </a:t>
            </a:r>
            <a:r>
              <a:rPr lang="en-US" dirty="0" err="1" smtClean="0"/>
              <a:t>hello.rb</a:t>
            </a:r>
            <a:r>
              <a:rPr lang="en-US" dirty="0" smtClean="0"/>
              <a:t>`.</a:t>
            </a:r>
          </a:p>
          <a:p>
            <a:endParaRPr lang="en-US" dirty="0" smtClean="0"/>
          </a:p>
          <a:p>
            <a:r>
              <a:rPr lang="en-US" dirty="0" smtClean="0"/>
              <a:t>Reviewing the output you should see a file named 'hello.txt' was created and then the contents of the was updated to include our 'Hello, World!' text.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47304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pick an editor and then use Chef to install it.</a:t>
            </a:r>
          </a:p>
          <a:p>
            <a:endParaRPr lang="en-US" dirty="0" smtClean="0"/>
          </a:p>
          <a:p>
            <a:r>
              <a:rPr lang="en-US" dirty="0" smtClean="0"/>
              <a:t>There are three command-line editors that we can choose from. Each with their own strengths and weaknesses. Let's review their common commands for opening and writing files to the file system. SD: TBD Expand to include </a:t>
            </a:r>
            <a:r>
              <a:rPr lang="en-US" dirty="0" err="1" smtClean="0"/>
              <a:t>Powershell</a:t>
            </a:r>
            <a:r>
              <a:rPr lang="en-US" dirty="0" smtClean="0"/>
              <a:t> for Windows VMs.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90623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to prove that a file was created you can use the `cat` command with the path of the file, 'hello.txt'. The result of the command should show you the contents 'Hello, world!'.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186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012813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9828860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87838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421888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take a moment and talk about the structure of a resource definition. We'll break down the resource that we defined in our `</a:t>
            </a:r>
            <a:r>
              <a:rPr lang="en-US" dirty="0" err="1" smtClean="0"/>
              <a:t>hello.rb</a:t>
            </a:r>
            <a:r>
              <a:rPr lang="en-US" dirty="0" smtClean="0"/>
              <a:t>`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2389559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first element of the resource definition is the resource type. In this instance the type here is 'file'. Earlier we used 'package'. We showed you an example of 'service'.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1416547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element is the name of the resource. This is also the first parameter being passed to the resource.</a:t>
            </a:r>
          </a:p>
          <a:p>
            <a:endParaRPr lang="en-US" dirty="0" smtClean="0"/>
          </a:p>
          <a:p>
            <a:r>
              <a:rPr lang="en-US" dirty="0" smtClean="0"/>
              <a:t>In this instance the resource name is also the relative file path to the file we want created. We could have specified a fully-qualified file path to ensure the file was written to the exact same location and not dependent on our current working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451564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`do` and `end` keywords here define the beginning of a ruby block. The ruby block and all the contents of it are the second parameter to our resource.</a:t>
            </a:r>
          </a:p>
          <a:p>
            <a:endParaRPr lang="en-US" dirty="0" smtClean="0"/>
          </a:p>
          <a:p>
            <a:r>
              <a:rPr lang="en-US" dirty="0" smtClean="0"/>
              <a:t>The contents of this block contains attributes (and other things) that help describe the state of the resource. In this instance, the source attribute here specifies the contents of the file.</a:t>
            </a:r>
          </a:p>
          <a:p>
            <a:endParaRPr lang="en-US" dirty="0" smtClean="0"/>
          </a:p>
          <a:p>
            <a:r>
              <a:rPr lang="en-US" dirty="0" smtClean="0"/>
              <a:t>Attributes are laid out with the name of the attributes followed by a space and then the value for the attribute.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0487324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interesting part is that there is no action defined. And if you think back to the previous examples that we showed you, not all of the resources have defined actions.</a:t>
            </a:r>
          </a:p>
          <a:p>
            <a:endParaRPr lang="en-US" dirty="0" smtClean="0"/>
          </a:p>
          <a:p>
            <a:r>
              <a:rPr lang="en-US" dirty="0" smtClean="0"/>
              <a:t>So what action is the resource taking? How do you know?</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54980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Emacs</a:t>
            </a:r>
            <a:r>
              <a:rPr lang="en-US" dirty="0" smtClean="0"/>
              <a:t> is fairly straightforward for editing files. It uses a chorded key system for commands. So the commands for writing to a file and exiting all start with CTRL+X and are their respective command. </a:t>
            </a:r>
          </a:p>
          <a:p>
            <a:endParaRPr lang="en-US" dirty="0" smtClean="0"/>
          </a:p>
          <a:p>
            <a:r>
              <a:rPr lang="en-US" dirty="0" smtClean="0"/>
              <a:t>SD:</a:t>
            </a:r>
            <a:r>
              <a:rPr lang="en-US" baseline="0" dirty="0" smtClean="0"/>
              <a:t> TBD Will likely delete Slides 4-6 since we plan to provide Win VMs too.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60911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SD: Why some say "Lab" and some say "Exercise?</a:t>
            </a:r>
          </a:p>
          <a:p>
            <a:endParaRPr lang="en-US" dirty="0" smtClean="0"/>
          </a:p>
          <a:p>
            <a:r>
              <a:rPr lang="en-US" dirty="0" smtClean="0"/>
              <a:t>Can you find that information in the output from running `chef-apply`?</a:t>
            </a:r>
          </a:p>
          <a:p>
            <a:endParaRPr lang="en-US" dirty="0" smtClean="0"/>
          </a:p>
          <a:p>
            <a:r>
              <a:rPr lang="en-US" dirty="0" smtClean="0"/>
              <a:t>Could you find that information in the documentation for the file resource?</a:t>
            </a:r>
          </a:p>
          <a:p>
            <a:endParaRPr lang="en-US" dirty="0" smtClean="0"/>
          </a:p>
          <a:p>
            <a:r>
              <a:rPr lang="en-US" dirty="0" smtClean="0"/>
              <a:t>Read through the file resource documentation.</a:t>
            </a:r>
          </a:p>
          <a:p>
            <a:endParaRPr lang="en-US" dirty="0" smtClean="0"/>
          </a:p>
          <a:p>
            <a:r>
              <a:rPr lang="en-US" dirty="0" smtClean="0"/>
              <a:t>First, find the list of actions and then see if you can find the default one.</a:t>
            </a:r>
          </a:p>
          <a:p>
            <a:endParaRPr lang="en-US" dirty="0" smtClean="0"/>
          </a:p>
          <a:p>
            <a:r>
              <a:rPr lang="en-US" dirty="0" smtClean="0"/>
              <a:t>Second, find the list of attributes and find the default values for mode, owner, and group.</a:t>
            </a:r>
          </a:p>
          <a:p>
            <a:endParaRPr lang="en-US" dirty="0" smtClean="0"/>
          </a:p>
          <a:p>
            <a:r>
              <a:rPr lang="en-US" dirty="0" smtClean="0"/>
              <a:t>The reason is that we want you to return to the file resource in '</a:t>
            </a:r>
            <a:r>
              <a:rPr lang="en-US" dirty="0" err="1" smtClean="0"/>
              <a:t>hello.rb</a:t>
            </a:r>
            <a:r>
              <a:rPr lang="en-US" dirty="0" smtClean="0"/>
              <a:t>' and add attributes for mode, owner and group. But only if the values here are different from the default values.</a:t>
            </a:r>
          </a:p>
          <a:p>
            <a:endParaRPr lang="en-US" dirty="0" smtClean="0"/>
          </a:p>
          <a:p>
            <a:r>
              <a:rPr lang="en-US" dirty="0" smtClean="0"/>
              <a:t>Instructor Note:  Allow the attendees time to solve this exercise.</a:t>
            </a:r>
          </a:p>
          <a:p>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157982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file resources default action is to create the file. So if that is the policy we want our system to adhere to then we don't need to specify it. It doesn't hurt if you do, but you will often find when it comes to default values for actions and attributes we tend to save ourselves the keystrokes and forgo expressing them.</a:t>
            </a:r>
          </a:p>
          <a:p>
            <a:endParaRPr lang="en-US" dirty="0" smtClean="0"/>
          </a:p>
          <a:p>
            <a:r>
              <a:rPr lang="en-US" dirty="0" smtClean="0"/>
              <a:t>The file resource in </a:t>
            </a:r>
            <a:r>
              <a:rPr lang="en-US" dirty="0" err="1" smtClean="0"/>
              <a:t>hello.rb</a:t>
            </a:r>
            <a:r>
              <a:rPr lang="en-US" dirty="0" smtClean="0"/>
              <a:t> does however need to add three new attributes: mode; owner; and group. And that is because the default values for these attributes are not the ones we want in our configuration policy.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5268236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practiced:</a:t>
            </a:r>
          </a:p>
          <a:p>
            <a:endParaRPr lang="en-US" dirty="0" smtClean="0"/>
          </a:p>
          <a:p>
            <a:pPr marL="171450" indent="-171450">
              <a:buFont typeface="Arial" panose="020B0604020202020204" pitchFamily="34" charset="0"/>
              <a:buChar char="•"/>
            </a:pPr>
            <a:r>
              <a:rPr lang="en-US" dirty="0" smtClean="0"/>
              <a:t>Installing an application with the package resource</a:t>
            </a:r>
          </a:p>
          <a:p>
            <a:pPr marL="171450" indent="-171450">
              <a:buFont typeface="Arial" panose="020B0604020202020204" pitchFamily="34" charset="0"/>
              <a:buChar char="•"/>
            </a:pPr>
            <a:r>
              <a:rPr lang="en-US" dirty="0" smtClean="0"/>
              <a:t>Creating a recipe file</a:t>
            </a:r>
          </a:p>
          <a:p>
            <a:pPr marL="171450" indent="-171450">
              <a:buFont typeface="Arial" panose="020B0604020202020204" pitchFamily="34" charset="0"/>
              <a:buChar char="•"/>
            </a:pPr>
            <a:r>
              <a:rPr lang="en-US" dirty="0" smtClean="0"/>
              <a:t>Creating a file with the file resource</a:t>
            </a:r>
          </a:p>
          <a:p>
            <a:pPr marL="171450" indent="-171450">
              <a:buFont typeface="Arial" panose="020B0604020202020204" pitchFamily="34" charset="0"/>
              <a:buChar char="•"/>
            </a:pPr>
            <a:endParaRPr lang="en-US" dirty="0" smtClean="0"/>
          </a:p>
          <a:p>
            <a:pPr marL="0" indent="0">
              <a:buFont typeface="Arial" panose="020B0604020202020204" pitchFamily="34" charset="0"/>
              <a:buNone/>
            </a:pPr>
            <a:r>
              <a:rPr lang="en-US" dirty="0" smtClean="0"/>
              <a:t>Create a recipe named '</a:t>
            </a:r>
            <a:r>
              <a:rPr lang="en-US" dirty="0" err="1" smtClean="0"/>
              <a:t>setup.rb</a:t>
            </a:r>
            <a:r>
              <a:rPr lang="en-US" dirty="0" smtClean="0"/>
              <a:t>' that:</a:t>
            </a:r>
          </a:p>
          <a:p>
            <a:pPr marL="0" indent="0">
              <a:buFont typeface="Arial" panose="020B0604020202020204" pitchFamily="34" charset="0"/>
              <a:buNone/>
            </a:pPr>
            <a:endParaRPr lang="en-US" dirty="0" smtClean="0"/>
          </a:p>
          <a:p>
            <a:pPr marL="171450" indent="-171450">
              <a:buFont typeface="Arial" panose="020B0604020202020204" pitchFamily="34" charset="0"/>
              <a:buChar char="•"/>
            </a:pPr>
            <a:r>
              <a:rPr lang="en-US" dirty="0" smtClean="0"/>
              <a:t>Installs the editor</a:t>
            </a:r>
          </a:p>
          <a:p>
            <a:pPr marL="171450" indent="-171450">
              <a:buFont typeface="Arial" panose="020B0604020202020204" pitchFamily="34" charset="0"/>
              <a:buChar char="•"/>
            </a:pPr>
            <a:r>
              <a:rPr lang="en-US" dirty="0" smtClean="0"/>
              <a:t>Installs the tree package</a:t>
            </a:r>
          </a:p>
          <a:p>
            <a:pPr marL="171450" indent="-171450">
              <a:buFont typeface="Arial" panose="020B0604020202020204" pitchFamily="34" charset="0"/>
              <a:buChar char="•"/>
            </a:pPr>
            <a:r>
              <a:rPr lang="en-US" dirty="0" smtClean="0"/>
              <a:t>And then creates an MOTD file</a:t>
            </a:r>
          </a:p>
          <a:p>
            <a:pPr marL="0" indent="0">
              <a:buFont typeface="Arial" panose="020B0604020202020204" pitchFamily="34" charset="0"/>
              <a:buNone/>
            </a:pPr>
            <a:endParaRPr lang="en-US" dirty="0" smtClean="0"/>
          </a:p>
          <a:p>
            <a:pPr marL="0" indent="0">
              <a:buFont typeface="Arial" panose="020B0604020202020204" pitchFamily="34" charset="0"/>
              <a:buNone/>
            </a:pPr>
            <a:r>
              <a:rPr lang="en-US" dirty="0" smtClean="0"/>
              <a:t>Let's break that down: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7538847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SD: TBD _ does this speaker note go here?  "Here is the final version of the `</a:t>
            </a:r>
            <a:r>
              <a:rPr lang="en-US" dirty="0" err="1" smtClean="0"/>
              <a:t>setup.rb</a:t>
            </a:r>
            <a:r>
              <a:rPr lang="en-US" dirty="0" smtClean="0"/>
              <a:t>` file that installs all the editors, our tree package, and creates our MOTD file.</a:t>
            </a:r>
          </a:p>
          <a:p>
            <a:r>
              <a:rPr lang="en-US" dirty="0" smtClean="0"/>
              <a:t>"</a:t>
            </a:r>
          </a:p>
          <a:p>
            <a:endParaRPr lang="en-US" dirty="0" smtClean="0"/>
          </a:p>
          <a:p>
            <a:r>
              <a:rPr lang="en-US" dirty="0" smtClean="0"/>
              <a:t>What is the resource definition for this description: `The package named $EDITOR is installed.`</a:t>
            </a:r>
          </a:p>
          <a:p>
            <a:endParaRPr lang="en-US" dirty="0" smtClean="0"/>
          </a:p>
          <a:p>
            <a:r>
              <a:rPr lang="en-US" dirty="0" smtClean="0"/>
              <a:t>What is the resource definition for this description: `The package named tree is installed.`</a:t>
            </a:r>
          </a:p>
          <a:p>
            <a:endParaRPr lang="en-US" dirty="0" smtClean="0"/>
          </a:p>
          <a:p>
            <a:r>
              <a:rPr lang="en-US" dirty="0" smtClean="0"/>
              <a:t>What is the resource definition for this description: `The file named "/etc/</a:t>
            </a:r>
            <a:r>
              <a:rPr lang="en-US" dirty="0" err="1" smtClean="0"/>
              <a:t>motd</a:t>
            </a:r>
            <a:r>
              <a:rPr lang="en-US" dirty="0" smtClean="0"/>
              <a:t>" is created with the content "Property of ...".`</a:t>
            </a:r>
          </a:p>
          <a:p>
            <a:endParaRPr lang="en-US" dirty="0" smtClean="0"/>
          </a:p>
          <a:p>
            <a:r>
              <a:rPr lang="en-US" dirty="0" smtClean="0"/>
              <a:t>Instructor Note: Allow the attendees time to solve this exercise.</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642348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SD: TBD </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9056855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finish up this section on resources with a discussion.</a:t>
            </a:r>
          </a:p>
          <a:p>
            <a:endParaRPr lang="en-US" dirty="0" smtClean="0"/>
          </a:p>
          <a:p>
            <a:r>
              <a:rPr lang="en-US" dirty="0" smtClean="0"/>
              <a:t>We want you to write down or type out a few words for each of these questions. Because I want each of you to talk about your answers with each other.</a:t>
            </a:r>
          </a:p>
          <a:p>
            <a:endParaRPr lang="en-US" dirty="0" smtClean="0"/>
          </a:p>
          <a:p>
            <a:r>
              <a:rPr lang="en-US" dirty="0" smtClean="0"/>
              <a:t>Remember that the answer "I don't know! That's why I'm here!" is a great answer.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87638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Alright lets answer these four questions</a:t>
            </a:r>
            <a:r>
              <a:rPr lang="en-US" smtClean="0"/>
              <a:t>.</a:t>
            </a:r>
            <a:r>
              <a:rPr lang="en-US" baseline="0" smtClean="0"/>
              <a:t> </a:t>
            </a:r>
            <a:endParaRPr lang="en-US" dirty="0" smtClean="0"/>
          </a:p>
          <a:p>
            <a:pPr marL="171450" indent="-171450">
              <a:buFont typeface="Arial" panose="020B0604020202020204" pitchFamily="34" charset="0"/>
              <a:buChar char="•"/>
            </a:pPr>
            <a:r>
              <a:rPr lang="en-US" dirty="0" smtClean="0"/>
              <a:t>What is a resource?</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What are some other possible examples of resources?</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How did the examples resources we wrote describe the desired state of an element of our infrastructure?</a:t>
            </a:r>
            <a:br>
              <a:rPr lang="en-US" dirty="0" smtClean="0"/>
            </a:br>
            <a:r>
              <a:rPr lang="en-US" dirty="0" smtClean="0"/>
              <a:t/>
            </a:r>
            <a:br>
              <a:rPr lang="en-US" dirty="0" smtClean="0"/>
            </a:br>
            <a:endParaRPr lang="en-US" dirty="0" smtClean="0"/>
          </a:p>
          <a:p>
            <a:pPr marL="171450" indent="-171450">
              <a:buFont typeface="Arial" panose="020B0604020202020204" pitchFamily="34" charset="0"/>
              <a:buChar char="•"/>
            </a:pPr>
            <a:r>
              <a:rPr lang="en-US" dirty="0" smtClean="0"/>
              <a:t>What does it mean for a resource to be a statement of configuration policy?</a:t>
            </a:r>
          </a:p>
          <a:p>
            <a:endParaRPr lang="en-US" dirty="0" smtClean="0"/>
          </a:p>
          <a:p>
            <a:r>
              <a:rPr lang="en-US" dirty="0" smtClean="0"/>
              <a:t>With your answers, turn to another individuals in this class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answer for you?</a:t>
            </a:r>
          </a:p>
          <a:p>
            <a:endParaRPr lang="en-US" dirty="0" smtClean="0"/>
          </a:p>
          <a:p>
            <a:r>
              <a:rPr lang="en-US" dirty="0" smtClean="0"/>
              <a:t>About anything or specifically about:</a:t>
            </a:r>
          </a:p>
          <a:p>
            <a:endParaRPr lang="en-US" dirty="0" smtClean="0"/>
          </a:p>
          <a:p>
            <a:pPr marL="171450" indent="-171450">
              <a:buFont typeface="Arial" panose="020B0604020202020204" pitchFamily="34" charset="0"/>
              <a:buChar char="•"/>
            </a:pPr>
            <a:r>
              <a:rPr lang="en-US" dirty="0" smtClean="0"/>
              <a:t>`chef-apply`</a:t>
            </a:r>
          </a:p>
          <a:p>
            <a:pPr marL="171450" indent="-171450">
              <a:buFont typeface="Arial" panose="020B0604020202020204" pitchFamily="34" charset="0"/>
              <a:buChar char="•"/>
            </a:pPr>
            <a:r>
              <a:rPr lang="en-US" dirty="0" smtClean="0"/>
              <a:t>resources</a:t>
            </a:r>
          </a:p>
          <a:p>
            <a:pPr marL="171450" indent="-171450">
              <a:buFont typeface="Arial" panose="020B0604020202020204" pitchFamily="34" charset="0"/>
              <a:buChar char="•"/>
            </a:pPr>
            <a:r>
              <a:rPr lang="en-US" dirty="0" smtClean="0"/>
              <a:t>a resources default action and default attributes</a:t>
            </a:r>
          </a:p>
          <a:p>
            <a:pPr marL="171450" indent="-171450">
              <a:buFont typeface="Arial" panose="020B0604020202020204" pitchFamily="34" charset="0"/>
              <a:buChar char="•"/>
            </a:pPr>
            <a:r>
              <a:rPr lang="en-US" dirty="0" smtClean="0"/>
              <a:t>Test and Repair</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1868634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48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Nano is usually touted as the easiest editor to get started with editing through the command-line. There is no save. Nano will prompt you on exit if you would like to save the changes. You press Y to accept the changes and then ENTER to confirm to save to the file path.</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01409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Vim (like vi) is more complex because of its different modes. The important keystroke to remember is '</a:t>
            </a:r>
            <a:r>
              <a:rPr lang="en-US" dirty="0" err="1" smtClean="0"/>
              <a:t>i</a:t>
            </a:r>
            <a:r>
              <a:rPr lang="en-US" dirty="0" smtClean="0"/>
              <a:t>', placing you in text entry mode, which allow you to INSERT text into the document. When you are done editing, you need to return to commands mode by pressing ESC. And then you can send commands to write and quit with :w and :q respectively.</a:t>
            </a:r>
          </a:p>
          <a:p>
            <a:endParaRPr lang="en-US" dirty="0" smtClean="0"/>
          </a:p>
          <a:p>
            <a:pPr marL="0" marR="0" indent="0" algn="l" defTabSz="914363" rtl="0" eaLnBrk="1" fontAlgn="auto" latinLnBrk="0" hangingPunct="1">
              <a:lnSpc>
                <a:spcPct val="90000"/>
              </a:lnSpc>
              <a:spcBef>
                <a:spcPts val="0"/>
              </a:spcBef>
              <a:spcAft>
                <a:spcPts val="333"/>
              </a:spcAft>
              <a:buClrTx/>
              <a:buSzTx/>
              <a:buFontTx/>
              <a:buNone/>
              <a:tabLst/>
              <a:defRPr/>
            </a:pPr>
            <a:r>
              <a:rPr lang="en-US" dirty="0" smtClean="0"/>
              <a:t>You can also combine the Write</a:t>
            </a:r>
            <a:r>
              <a:rPr lang="en-US" baseline="0" dirty="0" smtClean="0"/>
              <a:t> and Exit commands like this: </a:t>
            </a:r>
            <a:r>
              <a:rPr lang="en-US" dirty="0" smtClean="0">
                <a:latin typeface="Inconsolata"/>
                <a:cs typeface="Inconsolata"/>
              </a:rPr>
              <a:t>ESC, :</a:t>
            </a:r>
            <a:r>
              <a:rPr lang="en-US" dirty="0" err="1" smtClean="0">
                <a:latin typeface="Inconsolata"/>
                <a:cs typeface="Inconsolata"/>
              </a:rPr>
              <a:t>wq</a:t>
            </a:r>
            <a:endParaRPr lang="en-US" dirty="0" smtClean="0">
              <a:latin typeface="Inconsolata"/>
              <a:cs typeface="Inconsolata"/>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051340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you've picked your editor, you need to find out if it is already installed. You can use the `which` command and ask the Operating System (OS) if it knows if there is an executable for our text editor in our path.</a:t>
            </a:r>
          </a:p>
          <a:p>
            <a:endParaRPr lang="en-US" dirty="0" smtClean="0"/>
          </a:p>
          <a:p>
            <a:r>
              <a:rPr lang="en-US" dirty="0" smtClean="0"/>
              <a:t>Is </a:t>
            </a:r>
            <a:r>
              <a:rPr lang="en-US" dirty="0" err="1" smtClean="0"/>
              <a:t>nano</a:t>
            </a:r>
            <a:r>
              <a:rPr lang="en-US" dirty="0" smtClean="0"/>
              <a:t> installed? No it doesn't look like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0380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vim installed? No it doesn't look like it either.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483132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err="1" smtClean="0"/>
              <a:t>emacs</a:t>
            </a:r>
            <a:r>
              <a:rPr lang="en-US" dirty="0" smtClean="0"/>
              <a:t> installed? Seems like it isn't either.</a:t>
            </a:r>
          </a:p>
          <a:p>
            <a:endParaRPr lang="en-US" dirty="0" smtClean="0"/>
          </a:p>
          <a:p>
            <a:r>
              <a:rPr lang="en-US" dirty="0" smtClean="0"/>
              <a:t>It seems your workstation doesn't have any of the preferred command-line editors installed. So that means there is a little more configuration left for you to do.</a:t>
            </a:r>
          </a:p>
          <a:p>
            <a:endParaRPr lang="en-US" dirty="0" smtClean="0"/>
          </a:p>
          <a:p>
            <a:r>
              <a:rPr lang="en-US" dirty="0" smtClean="0"/>
              <a:t>But before you figure out the </a:t>
            </a:r>
            <a:r>
              <a:rPr lang="en-US" dirty="0" err="1" smtClean="0"/>
              <a:t>linux</a:t>
            </a:r>
            <a:r>
              <a:rPr lang="en-US" dirty="0" smtClean="0"/>
              <a:t> distribution and start installing packages through the distribution's specific package manager -- this seems like a perfect opportunity to experiment with how to solve configuration problems with Chef.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743477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10.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2.xml"/><Relationship Id="rId4" Type="http://schemas.openxmlformats.org/officeDocument/2006/relationships/image" Target="../media/image2.emf"/></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5588001" y="1807222"/>
            <a:ext cx="5079999" cy="5529556"/>
          </a:xfrm>
          <a:prstGeom prst="rect">
            <a:avLst/>
          </a:prstGeom>
        </p:spPr>
      </p:pic>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61092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7" name="Rectangle 6"/>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4" name="Footer Placeholder 3"/>
          <p:cNvSpPr>
            <a:spLocks noGrp="1"/>
          </p:cNvSpPr>
          <p:nvPr>
            <p:ph type="ftr" sz="quarter" idx="14"/>
          </p:nvPr>
        </p:nvSpPr>
        <p:spPr/>
        <p:txBody>
          <a:bodyPr/>
          <a:lstStyle/>
          <a:p>
            <a:r>
              <a:rPr lang="en-US" smtClean="0"/>
              <a:t>©2015 Chef Software Inc.</a:t>
            </a:r>
            <a:endParaRPr lang="en-US" dirty="0"/>
          </a:p>
        </p:txBody>
      </p:sp>
    </p:spTree>
    <p:extLst>
      <p:ext uri="{BB962C8B-B14F-4D97-AF65-F5344CB8AC3E}">
        <p14:creationId xmlns:p14="http://schemas.microsoft.com/office/powerpoint/2010/main" val="268313360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5" name="Picture 14"/>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2203398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1121104" y="2113747"/>
            <a:ext cx="14423693" cy="338666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7" name="Content Placeholder 5"/>
          <p:cNvSpPr>
            <a:spLocks noGrp="1"/>
          </p:cNvSpPr>
          <p:nvPr>
            <p:ph sz="quarter" idx="12"/>
          </p:nvPr>
        </p:nvSpPr>
        <p:spPr>
          <a:xfrm>
            <a:off x="1121104" y="5620512"/>
            <a:ext cx="14423695" cy="292608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1132472" y="3530279"/>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1143067" y="4198955"/>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69287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1121105" y="2113747"/>
            <a:ext cx="7065287" cy="6298733"/>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6" name="Content Placeholder 5"/>
          <p:cNvSpPr>
            <a:spLocks noGrp="1"/>
          </p:cNvSpPr>
          <p:nvPr>
            <p:ph sz="quarter" idx="12"/>
          </p:nvPr>
        </p:nvSpPr>
        <p:spPr>
          <a:xfrm>
            <a:off x="8478346" y="2113748"/>
            <a:ext cx="7066455" cy="629452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1132472" y="3490153"/>
            <a:ext cx="7045184"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1143068" y="4158828"/>
            <a:ext cx="7045184"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0"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pic>
        <p:nvPicPr>
          <p:cNvPr id="14" name="Picture 13"/>
          <p:cNvPicPr>
            <a:picLocks noChangeAspect="1"/>
          </p:cNvPicPr>
          <p:nvPr userDrawn="1"/>
        </p:nvPicPr>
        <p:blipFill>
          <a:blip r:embed="rId4"/>
          <a:stretch>
            <a:fillRect/>
          </a:stretch>
        </p:blipFill>
        <p:spPr>
          <a:xfrm>
            <a:off x="15153684" y="322703"/>
            <a:ext cx="782233" cy="793251"/>
          </a:xfrm>
          <a:prstGeom prst="rect">
            <a:avLst/>
          </a:prstGeom>
        </p:spPr>
      </p:pic>
    </p:spTree>
    <p:extLst>
      <p:ext uri="{BB962C8B-B14F-4D97-AF65-F5344CB8AC3E}">
        <p14:creationId xmlns:p14="http://schemas.microsoft.com/office/powerpoint/2010/main" val="19162993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2429190" y="482873"/>
            <a:ext cx="3162292" cy="3162292"/>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EXERCISE</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6"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2" r:id="rId21"/>
    <p:sldLayoutId id="2147483793" r:id="rId22"/>
    <p:sldLayoutId id="2147483794" r:id="rId23"/>
    <p:sldLayoutId id="2147483795" r:id="rId2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3" Type="http://schemas.openxmlformats.org/officeDocument/2006/relationships/hyperlink" Target="https://docs.chef.io/resources.html"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docs.chef.io/chef/resources.html#file" TargetMode="External"/><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docs.chef.io/chef/resources.html#file"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docs.chef.io/chef/resources.html#file" TargetMode="External"/><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Chef Resources</a:t>
            </a:r>
            <a:endParaRPr lang="en-US" dirty="0"/>
          </a:p>
        </p:txBody>
      </p:sp>
      <p:sp>
        <p:nvSpPr>
          <p:cNvPr id="3" name="Subtitle 2"/>
          <p:cNvSpPr>
            <a:spLocks noGrp="1"/>
          </p:cNvSpPr>
          <p:nvPr>
            <p:ph type="subTitle" idx="1"/>
          </p:nvPr>
        </p:nvSpPr>
        <p:spPr bwMode="auto"/>
        <p:txBody>
          <a:bodyPr/>
          <a:lstStyle/>
          <a:p>
            <a:r>
              <a:rPr lang="en-US" dirty="0"/>
              <a:t>Chef's Fundamental </a:t>
            </a:r>
            <a:r>
              <a:rPr lang="en-US"/>
              <a:t>Building </a:t>
            </a:r>
            <a:r>
              <a:rPr lang="en-US" smtClean="0"/>
              <a:t>Blocks </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endParaRPr lang="en-US" sz="1600" dirty="0">
              <a:solidFill>
                <a:srgbClr val="7D868C"/>
              </a:solidFill>
            </a:endParaRP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v4.0</a:t>
            </a:r>
            <a:endParaRPr lang="en-US" sz="1600" dirty="0">
              <a:solidFill>
                <a:srgbClr val="7D868C"/>
              </a:solidFill>
            </a:endParaRP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smtClean="0"/>
              <a:t>Sublime in Windows?</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INFO: Could not find files for the given pattern(s).</a:t>
            </a:r>
          </a:p>
        </p:txBody>
      </p:sp>
      <p:sp>
        <p:nvSpPr>
          <p:cNvPr id="4" name="Text Placeholder 3"/>
          <p:cNvSpPr>
            <a:spLocks noGrp="1"/>
          </p:cNvSpPr>
          <p:nvPr>
            <p:ph type="body" sz="quarter" idx="11"/>
          </p:nvPr>
        </p:nvSpPr>
        <p:spPr/>
        <p:txBody>
          <a:bodyPr>
            <a:normAutofit/>
          </a:bodyPr>
          <a:lstStyle/>
          <a:p>
            <a:r>
              <a:rPr lang="en-US" dirty="0"/>
              <a:t>C:\&gt;where sublime</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691623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Learning Chef</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smtClean="0"/>
              <a:t>The best way to learn Chef is to use Chef</a:t>
            </a:r>
          </a:p>
          <a:p>
            <a:endParaRPr lang="en-US" dirty="0" smtClean="0"/>
          </a:p>
          <a:p>
            <a:r>
              <a:rPr lang="en-US" dirty="0" smtClean="0"/>
              <a:t>One of the best ways to learn a technology is to apply the technology in every situation that it can be applied </a:t>
            </a:r>
          </a:p>
          <a:p>
            <a:endParaRPr lang="en-US" dirty="0"/>
          </a:p>
          <a:p>
            <a:r>
              <a:rPr lang="en-US" dirty="0" smtClean="0"/>
              <a:t>A number of chef tools are installed on the system so lets put them to use</a:t>
            </a:r>
            <a:endParaRPr lang="en-US" dirty="0"/>
          </a:p>
        </p:txBody>
      </p:sp>
      <p:sp>
        <p:nvSpPr>
          <p:cNvPr id="3" name="Footer Placeholder 2"/>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810926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chef-apply?</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An executable program that allows you to work with resources and recipe </a:t>
            </a:r>
            <a:r>
              <a:rPr lang="en-US" sz="3733" dirty="0"/>
              <a:t>files</a:t>
            </a:r>
          </a:p>
          <a:p>
            <a:endParaRPr lang="en-US" sz="3733" dirty="0"/>
          </a:p>
          <a:p>
            <a:r>
              <a:rPr lang="en-US" sz="3733" b="1" dirty="0"/>
              <a:t>chef-apply</a:t>
            </a:r>
            <a:r>
              <a:rPr lang="en-US" sz="3733" dirty="0"/>
              <a:t> is </a:t>
            </a:r>
            <a:r>
              <a:rPr lang="en-US" sz="3733" dirty="0"/>
              <a:t>a command-line application that allows us to work with resources and recipes </a:t>
            </a:r>
            <a:r>
              <a:rPr lang="en-US" sz="3733" dirty="0"/>
              <a:t>files</a:t>
            </a:r>
            <a:endParaRPr lang="en-US" sz="3733" dirty="0"/>
          </a:p>
          <a:p>
            <a:endParaRPr lang="en-US" sz="3733" dirty="0"/>
          </a:p>
          <a:p>
            <a:endParaRPr lang="en-US" sz="3733"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556815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t>
            </a:r>
            <a:r>
              <a:rPr lang="en-US" dirty="0" smtClean="0"/>
              <a:t>Can </a:t>
            </a:r>
            <a:r>
              <a:rPr lang="en-US" dirty="0"/>
              <a:t>chef-apply </a:t>
            </a:r>
            <a:r>
              <a:rPr lang="en-US" dirty="0" smtClean="0"/>
              <a:t>Do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377915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Resources</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A resource is a statement of configuration policy. It describes the desired state of an element of your infrastructure, along with the steps needed to bring that item to the desired state. Each resource statement includes the resource type (such as </a:t>
            </a:r>
            <a:r>
              <a:rPr lang="en-US" sz="3733" dirty="0"/>
              <a:t>…SD: TBD</a:t>
            </a:r>
          </a:p>
          <a:p>
            <a:endParaRPr lang="en-US" sz="3733" dirty="0"/>
          </a:p>
          <a:p>
            <a:r>
              <a:rPr lang="en-US" sz="3733" dirty="0"/>
              <a:t>First, let's look at Chef's documentation about resources. Visit the docs page on resources and read the first three paragraphs</a:t>
            </a:r>
            <a:r>
              <a:rPr lang="en-US" sz="3733" dirty="0"/>
              <a:t>.</a:t>
            </a:r>
          </a:p>
          <a:p>
            <a:endParaRPr lang="en-US" sz="3733" dirty="0"/>
          </a:p>
          <a:p>
            <a:r>
              <a:rPr lang="en-US" sz="3733" dirty="0">
                <a:hlinkClick r:id="rId3"/>
              </a:rPr>
              <a:t>https://</a:t>
            </a:r>
            <a:r>
              <a:rPr lang="en-US" sz="3733" dirty="0">
                <a:hlinkClick r:id="rId3"/>
              </a:rPr>
              <a:t>docs.chef.io/resources.html</a:t>
            </a:r>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pic>
        <p:nvPicPr>
          <p:cNvPr id="6" name="Picture 5"/>
          <p:cNvPicPr>
            <a:picLocks noChangeAspect="1"/>
          </p:cNvPicPr>
          <p:nvPr/>
        </p:nvPicPr>
        <p:blipFill>
          <a:blip r:embed="rId4"/>
          <a:stretch>
            <a:fillRect/>
          </a:stretch>
        </p:blipFill>
        <p:spPr>
          <a:xfrm>
            <a:off x="14239419" y="6171645"/>
            <a:ext cx="1580284" cy="1580284"/>
          </a:xfrm>
          <a:prstGeom prst="rect">
            <a:avLst/>
          </a:prstGeom>
        </p:spPr>
      </p:pic>
    </p:spTree>
    <p:extLst>
      <p:ext uri="{BB962C8B-B14F-4D97-AF65-F5344CB8AC3E}">
        <p14:creationId xmlns:p14="http://schemas.microsoft.com/office/powerpoint/2010/main" val="5728964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Package</a:t>
            </a:r>
          </a:p>
        </p:txBody>
      </p:sp>
      <p:sp>
        <p:nvSpPr>
          <p:cNvPr id="4" name="Slide Number Placeholder 3"/>
          <p:cNvSpPr>
            <a:spLocks noGrp="1"/>
          </p:cNvSpPr>
          <p:nvPr>
            <p:ph type="sldNum" sz="quarter" idx="11"/>
          </p:nvPr>
        </p:nvSpPr>
        <p:spPr/>
        <p:txBody>
          <a:bodyPr/>
          <a:lstStyle/>
          <a:p>
            <a:fld id="{D3C6E21F-9381-4880-84FB-1E73165A9E9D}" type="slidenum">
              <a:rPr lang="en-US" smtClean="0"/>
              <a:pPr/>
              <a:t>15</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1567583"/>
          </a:xfrm>
          <a:ln>
            <a:solidFill>
              <a:schemeClr val="tx1"/>
            </a:solidFill>
            <a:prstDash val="sysDash"/>
          </a:ln>
        </p:spPr>
        <p:txBody>
          <a:bodyPr/>
          <a:lstStyle/>
          <a:p>
            <a:r>
              <a:rPr lang="en-US" dirty="0">
                <a:latin typeface="Inconsolata" panose="020B0609030003000000" pitchFamily="49" charset="0"/>
              </a:rPr>
              <a:t>package </a:t>
            </a:r>
            <a:r>
              <a:rPr lang="en-US" dirty="0" smtClean="0">
                <a:latin typeface="Inconsolata" panose="020B0609030003000000" pitchFamily="49" charset="0"/>
              </a:rPr>
              <a:t>"httpd</a:t>
            </a:r>
            <a:r>
              <a:rPr lang="en-US" dirty="0">
                <a:latin typeface="Inconsolata" panose="020B0609030003000000" pitchFamily="49" charset="0"/>
              </a:rPr>
              <a:t>"</a:t>
            </a:r>
          </a:p>
          <a:p>
            <a:endParaRPr lang="en-US" dirty="0"/>
          </a:p>
        </p:txBody>
      </p:sp>
      <p:sp>
        <p:nvSpPr>
          <p:cNvPr id="13" name="Text Placeholder 4"/>
          <p:cNvSpPr txBox="1">
            <a:spLocks/>
          </p:cNvSpPr>
          <p:nvPr/>
        </p:nvSpPr>
        <p:spPr bwMode="white">
          <a:xfrm>
            <a:off x="677333" y="3674303"/>
            <a:ext cx="14898624" cy="3423781"/>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package named "httpd" is installed.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rPr>
              <a:t>http://docs.chef.io/chef/resources.html#package</a:t>
            </a:r>
            <a:endParaRPr lang="en-US" sz="2400" dirty="0">
              <a:cs typeface="Inconsolata"/>
            </a:endParaRPr>
          </a:p>
        </p:txBody>
      </p:sp>
    </p:spTree>
    <p:extLst>
      <p:ext uri="{BB962C8B-B14F-4D97-AF65-F5344CB8AC3E}">
        <p14:creationId xmlns:p14="http://schemas.microsoft.com/office/powerpoint/2010/main" val="34965698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Service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16</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service "</a:t>
            </a:r>
            <a:r>
              <a:rPr lang="en-US" dirty="0" err="1">
                <a:latin typeface="Inconsolata" panose="020B0609030003000000" pitchFamily="49" charset="0"/>
              </a:rPr>
              <a:t>ntp</a:t>
            </a:r>
            <a:r>
              <a:rPr lang="en-US" dirty="0">
                <a:latin typeface="Inconsolata" panose="020B0609030003000000" pitchFamily="49" charset="0"/>
              </a:rPr>
              <a:t>" do</a:t>
            </a:r>
          </a:p>
          <a:p>
            <a:r>
              <a:rPr lang="en-US" dirty="0">
                <a:latin typeface="Inconsolata" panose="020B0609030003000000" pitchFamily="49" charset="0"/>
              </a:rPr>
              <a:t>  action [ :enable, :start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service named "</a:t>
            </a:r>
            <a:r>
              <a:rPr lang="en-US" sz="3733" dirty="0" err="1"/>
              <a:t>ntp</a:t>
            </a:r>
            <a:r>
              <a:rPr lang="en-US" sz="3733" dirty="0"/>
              <a:t>" is enabled (start on reboot) and started.</a:t>
            </a:r>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a:cs typeface="Inconsolata"/>
              </a:rPr>
              <a:t>http://docs.chef.io/chef/resources.html#package</a:t>
            </a:r>
            <a:endParaRPr lang="en-US" sz="2400" dirty="0">
              <a:cs typeface="Inconsolata"/>
            </a:endParaRPr>
          </a:p>
        </p:txBody>
      </p:sp>
    </p:spTree>
    <p:extLst>
      <p:ext uri="{BB962C8B-B14F-4D97-AF65-F5344CB8AC3E}">
        <p14:creationId xmlns:p14="http://schemas.microsoft.com/office/powerpoint/2010/main" val="4099429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17</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content "This company is the property ..."</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created with content "This company is the property </a:t>
            </a:r>
            <a:r>
              <a:rPr lang="en-US" sz="3733" dirty="0"/>
              <a:t>..."</a:t>
            </a:r>
            <a:endParaRPr lang="en-US" sz="3733" dirty="0"/>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hlinkClick r:id="rId3"/>
              </a:rPr>
              <a:t>http://</a:t>
            </a:r>
            <a:r>
              <a:rPr lang="en-US" sz="2400" dirty="0">
                <a:cs typeface="Inconsolata"/>
                <a:hlinkClick r:id="rId3"/>
              </a:rPr>
              <a:t>docs.chef.io/chef/resources.html#file</a:t>
            </a:r>
            <a:r>
              <a:rPr lang="en-US" sz="2400" dirty="0">
                <a:cs typeface="Inconsolata"/>
              </a:rPr>
              <a:t>  TBD Fix all docs links</a:t>
            </a:r>
            <a:endParaRPr lang="en-US" sz="2400" dirty="0">
              <a:cs typeface="Inconsolata"/>
            </a:endParaRPr>
          </a:p>
        </p:txBody>
      </p:sp>
    </p:spTree>
    <p:extLst>
      <p:ext uri="{BB962C8B-B14F-4D97-AF65-F5344CB8AC3E}">
        <p14:creationId xmlns:p14="http://schemas.microsoft.com/office/powerpoint/2010/main" val="1239936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a:t>
            </a:r>
            <a:r>
              <a:rPr lang="en-US" dirty="0" smtClean="0"/>
              <a:t>File</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18</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3" name="Text Placeholder 2"/>
          <p:cNvSpPr>
            <a:spLocks noGrp="1"/>
          </p:cNvSpPr>
          <p:nvPr>
            <p:ph type="body" sz="quarter" idx="12"/>
          </p:nvPr>
        </p:nvSpPr>
        <p:spPr>
          <a:xfrm>
            <a:off x="677333" y="1856199"/>
            <a:ext cx="14898624" cy="2402651"/>
          </a:xfrm>
          <a:ln>
            <a:solidFill>
              <a:schemeClr val="tx1"/>
            </a:solidFill>
            <a:prstDash val="sysDash"/>
          </a:ln>
        </p:spPr>
        <p:txBody>
          <a:bodyPr/>
          <a:lstStyle/>
          <a:p>
            <a:r>
              <a:rPr lang="en-US" dirty="0">
                <a:latin typeface="Inconsolata" panose="020B0609030003000000" pitchFamily="49" charset="0"/>
              </a:rPr>
              <a:t>file "/etc/</a:t>
            </a:r>
            <a:r>
              <a:rPr lang="en-US" dirty="0" err="1">
                <a:latin typeface="Inconsolata" panose="020B0609030003000000" pitchFamily="49" charset="0"/>
              </a:rPr>
              <a:t>motd</a:t>
            </a:r>
            <a:r>
              <a:rPr lang="en-US" dirty="0">
                <a:latin typeface="Inconsolata" panose="020B0609030003000000" pitchFamily="49" charset="0"/>
              </a:rPr>
              <a:t>" do</a:t>
            </a:r>
          </a:p>
          <a:p>
            <a:r>
              <a:rPr lang="en-US" dirty="0">
                <a:latin typeface="Inconsolata" panose="020B0609030003000000" pitchFamily="49" charset="0"/>
              </a:rPr>
              <a:t>  action :delete</a:t>
            </a:r>
          </a:p>
          <a:p>
            <a:r>
              <a:rPr lang="en-US" dirty="0">
                <a:latin typeface="Inconsolata" panose="020B0609030003000000" pitchFamily="49" charset="0"/>
              </a:rPr>
              <a:t>end</a:t>
            </a:r>
          </a:p>
          <a:p>
            <a:endParaRPr lang="en-US" dirty="0"/>
          </a:p>
        </p:txBody>
      </p:sp>
      <p:sp>
        <p:nvSpPr>
          <p:cNvPr id="13" name="Text Placeholder 4"/>
          <p:cNvSpPr txBox="1">
            <a:spLocks/>
          </p:cNvSpPr>
          <p:nvPr/>
        </p:nvSpPr>
        <p:spPr bwMode="white">
          <a:xfrm>
            <a:off x="677333" y="4759890"/>
            <a:ext cx="14898624" cy="2338193"/>
          </a:xfrm>
          <a:prstGeom prst="rect">
            <a:avLst/>
          </a:prstGeom>
        </p:spPr>
        <p:txBody>
          <a:bodyPr vert="horz" wrap="square" lIns="0" tIns="0" rIns="0" bIns="0" rtlCol="0">
            <a:noAutofit/>
          </a:bodyPr>
          <a:lstStyle>
            <a:lvl1pPr marL="0" indent="0" algn="l" defTabSz="914363" rtl="0" eaLnBrk="1" latinLnBrk="0" hangingPunct="1">
              <a:lnSpc>
                <a:spcPct val="100000"/>
              </a:lnSpc>
              <a:spcBef>
                <a:spcPts val="600"/>
              </a:spcBef>
              <a:spcAft>
                <a:spcPts val="600"/>
              </a:spcAft>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spcAft>
                <a:spcPts val="600"/>
              </a:spcAft>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spcAft>
                <a:spcPts val="600"/>
              </a:spcAft>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spcAft>
                <a:spcPts val="600"/>
              </a:spcAft>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spcAft>
                <a:spcPts val="600"/>
              </a:spcAft>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US" sz="3733" dirty="0"/>
              <a:t>The file name "/etc/</a:t>
            </a:r>
            <a:r>
              <a:rPr lang="en-US" sz="3733" dirty="0" err="1"/>
              <a:t>motd</a:t>
            </a:r>
            <a:r>
              <a:rPr lang="en-US" sz="3733" dirty="0"/>
              <a:t>" is </a:t>
            </a:r>
            <a:r>
              <a:rPr lang="en-US" sz="3733" dirty="0"/>
              <a:t>deleted</a:t>
            </a:r>
            <a:endParaRPr lang="en-US" sz="3733" dirty="0"/>
          </a:p>
          <a:p>
            <a:endParaRPr lang="en-US" sz="3733" dirty="0"/>
          </a:p>
          <a:p>
            <a:pPr lvl="1"/>
            <a:endParaRPr lang="de-DE" sz="3200" dirty="0"/>
          </a:p>
          <a:p>
            <a:pPr lvl="1"/>
            <a:endParaRPr lang="en-US" sz="3200" dirty="0"/>
          </a:p>
          <a:p>
            <a:endParaRPr lang="en-US" sz="3733" dirty="0"/>
          </a:p>
        </p:txBody>
      </p:sp>
      <p:sp>
        <p:nvSpPr>
          <p:cNvPr id="14" name="Text Placeholder 13"/>
          <p:cNvSpPr txBox="1">
            <a:spLocks/>
          </p:cNvSpPr>
          <p:nvPr/>
        </p:nvSpPr>
        <p:spPr bwMode="white">
          <a:xfrm>
            <a:off x="4258210" y="7348565"/>
            <a:ext cx="8450653" cy="609640"/>
          </a:xfrm>
          <a:prstGeom prst="rect">
            <a:avLst/>
          </a:prstGeom>
        </p:spPr>
        <p:txBody>
          <a:bodyPr vert="horz" wrap="square" lIns="0" tIns="0" rIns="0" bIns="0" rtlCol="0">
            <a:normAutofit fontScale="92500"/>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2400" dirty="0">
                <a:cs typeface="Inconsolata"/>
                <a:hlinkClick r:id="rId3"/>
              </a:rPr>
              <a:t>http://</a:t>
            </a:r>
            <a:r>
              <a:rPr lang="en-US" sz="2400" dirty="0">
                <a:cs typeface="Inconsolata"/>
                <a:hlinkClick r:id="rId3"/>
              </a:rPr>
              <a:t>docs.chef.io/chef/resources.html#file</a:t>
            </a:r>
            <a:r>
              <a:rPr lang="en-US" sz="2400" dirty="0">
                <a:cs typeface="Inconsolata"/>
              </a:rPr>
              <a:t>  TBD Fix all docs links</a:t>
            </a:r>
            <a:endParaRPr lang="en-US" sz="2400" dirty="0">
              <a:cs typeface="Inconsolata"/>
            </a:endParaRPr>
          </a:p>
        </p:txBody>
      </p:sp>
    </p:spTree>
    <p:extLst>
      <p:ext uri="{BB962C8B-B14F-4D97-AF65-F5344CB8AC3E}">
        <p14:creationId xmlns:p14="http://schemas.microsoft.com/office/powerpoint/2010/main" val="2515489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Let's </a:t>
            </a:r>
            <a:r>
              <a:rPr lang="en-US" dirty="0" smtClean="0"/>
              <a:t>Try Out execute</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p:txBody>
      </p:sp>
      <p:sp>
        <p:nvSpPr>
          <p:cNvPr id="4" name="Text Placeholder 3"/>
          <p:cNvSpPr>
            <a:spLocks noGrp="1"/>
          </p:cNvSpPr>
          <p:nvPr>
            <p:ph type="body" sz="quarter" idx="11"/>
          </p:nvPr>
        </p:nvSpPr>
        <p:spPr/>
        <p:txBody>
          <a:bodyPr>
            <a:normAutofit/>
          </a:bodyPr>
          <a:lstStyle/>
          <a:p>
            <a:r>
              <a:rPr lang="en-US" dirty="0"/>
              <a:t>$ sudo chef-apply --help</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19</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368794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smtClean="0"/>
              <a:t>Install text editors on your virtual workstation</a:t>
            </a:r>
          </a:p>
          <a:p>
            <a:pPr marL="918610" lvl="1" indent="-609585">
              <a:buFont typeface="Wingdings" panose="05000000000000000000" pitchFamily="2" charset="2"/>
              <a:buChar char="Ø"/>
            </a:pPr>
            <a:r>
              <a:rPr lang="en-US" dirty="0"/>
              <a:t>Use the </a:t>
            </a:r>
            <a:r>
              <a:rPr lang="en-US" dirty="0" smtClean="0"/>
              <a:t>chef-apply command</a:t>
            </a:r>
          </a:p>
          <a:p>
            <a:pPr marL="918610" lvl="1" indent="-609585">
              <a:buFont typeface="Wingdings" panose="05000000000000000000" pitchFamily="2" charset="2"/>
              <a:buChar char="Ø"/>
            </a:pPr>
            <a:r>
              <a:rPr lang="en-US" dirty="0" smtClean="0"/>
              <a:t>Create a basic Chef recipe file</a:t>
            </a:r>
          </a:p>
          <a:p>
            <a:pPr marL="918610" lvl="1" indent="-609585">
              <a:buFont typeface="Wingdings" panose="05000000000000000000" pitchFamily="2" charset="2"/>
              <a:buChar char="Ø"/>
            </a:pPr>
            <a:r>
              <a:rPr lang="en-US" dirty="0" smtClean="0"/>
              <a:t>Define Chef Resources</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Installing </a:t>
            </a:r>
            <a:r>
              <a:rPr lang="en-US" dirty="0" err="1"/>
              <a:t>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Recipe: (chef-apply cookbook)::(chef-apply recipe)</a:t>
            </a:r>
          </a:p>
          <a:p>
            <a:r>
              <a:rPr lang="en-US" dirty="0"/>
              <a:t>  * </a:t>
            </a:r>
            <a:r>
              <a:rPr lang="en-US" dirty="0" err="1"/>
              <a:t>yum_package</a:t>
            </a:r>
            <a:r>
              <a:rPr lang="en-US" dirty="0"/>
              <a:t>[</a:t>
            </a:r>
            <a:r>
              <a:rPr lang="en-US" dirty="0" err="1"/>
              <a:t>nano</a:t>
            </a:r>
            <a:r>
              <a:rPr lang="en-US" dirty="0"/>
              <a:t>] action install</a:t>
            </a:r>
          </a:p>
          <a:p>
            <a:r>
              <a:rPr lang="en-US" dirty="0"/>
              <a:t>    - install version 2.0.9-7.el6 of package </a:t>
            </a:r>
            <a:r>
              <a:rPr lang="en-US" dirty="0" err="1"/>
              <a:t>nano</a:t>
            </a:r>
            <a:endParaRPr lang="en-US" dirty="0"/>
          </a:p>
        </p:txBody>
      </p:sp>
      <p:sp>
        <p:nvSpPr>
          <p:cNvPr id="4" name="Text Placeholder 3"/>
          <p:cNvSpPr>
            <a:spLocks noGrp="1"/>
          </p:cNvSpPr>
          <p:nvPr>
            <p:ph type="body" sz="quarter" idx="11"/>
          </p:nvPr>
        </p:nvSpPr>
        <p:spPr/>
        <p:txBody>
          <a:bodyPr>
            <a:normAutofit/>
          </a:bodyPr>
          <a:lstStyle/>
          <a:p>
            <a:r>
              <a:rPr lang="en-US" dirty="0"/>
              <a:t>$ sudo chef-apply -e "package '</a:t>
            </a:r>
            <a:r>
              <a:rPr lang="en-US" dirty="0" err="1"/>
              <a:t>nano</a:t>
            </a:r>
            <a:r>
              <a:rPr lang="en-US" dirty="0"/>
              <a:t>'"</a:t>
            </a:r>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
        <p:nvSpPr>
          <p:cNvPr id="7" name="Rectangle 6"/>
          <p:cNvSpPr/>
          <p:nvPr/>
        </p:nvSpPr>
        <p:spPr bwMode="auto">
          <a:xfrm>
            <a:off x="1120567" y="32373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507927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Did I </a:t>
            </a:r>
            <a:r>
              <a:rPr lang="en-US" dirty="0" smtClean="0"/>
              <a:t>Install </a:t>
            </a:r>
            <a:r>
              <a:rPr lang="en-US" dirty="0" err="1"/>
              <a:t>nano</a:t>
            </a:r>
            <a:r>
              <a:rPr lang="en-US" dirty="0"/>
              <a:t>?</a:t>
            </a:r>
          </a:p>
        </p:txBody>
      </p:sp>
      <p:sp>
        <p:nvSpPr>
          <p:cNvPr id="3" name="Content Placeholder 2"/>
          <p:cNvSpPr>
            <a:spLocks noGrp="1"/>
          </p:cNvSpPr>
          <p:nvPr>
            <p:ph sz="quarter" idx="10"/>
          </p:nvPr>
        </p:nvSpPr>
        <p:spPr>
          <a:xfrm>
            <a:off x="1121104" y="2315964"/>
            <a:ext cx="14423693" cy="5723689"/>
          </a:xfrm>
        </p:spPr>
        <p:txBody>
          <a:bodyPr/>
          <a:lstStyle/>
          <a:p>
            <a:r>
              <a:rPr lang="en-US" dirty="0" smtClean="0"/>
              <a:t>/</a:t>
            </a:r>
            <a:r>
              <a:rPr lang="en-US" dirty="0" err="1" smtClean="0"/>
              <a:t>usr</a:t>
            </a:r>
            <a:r>
              <a:rPr lang="en-US" dirty="0" smtClean="0"/>
              <a:t>/bin/</a:t>
            </a:r>
            <a:r>
              <a:rPr lang="en-US" dirty="0" err="1" smtClean="0"/>
              <a:t>nano</a:t>
            </a:r>
            <a:endParaRPr lang="en-US" dirty="0"/>
          </a:p>
        </p:txBody>
      </p:sp>
      <p:sp>
        <p:nvSpPr>
          <p:cNvPr id="4" name="Text Placeholder 3"/>
          <p:cNvSpPr>
            <a:spLocks noGrp="1"/>
          </p:cNvSpPr>
          <p:nvPr>
            <p:ph type="body" sz="quarter" idx="11"/>
          </p:nvPr>
        </p:nvSpPr>
        <p:spPr/>
        <p:txBody>
          <a:bodyPr>
            <a:normAutofit/>
          </a:bodyPr>
          <a:lstStyle/>
          <a:p>
            <a:r>
              <a:rPr lang="en-US" dirty="0"/>
              <a:t>$ which </a:t>
            </a:r>
            <a:r>
              <a:rPr lang="en-US" dirty="0" err="1"/>
              <a:t>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pic>
        <p:nvPicPr>
          <p:cNvPr id="9" name="Picture 8"/>
          <p:cNvPicPr>
            <a:picLocks noChangeAspect="1"/>
          </p:cNvPicPr>
          <p:nvPr/>
        </p:nvPicPr>
        <p:blipFill>
          <a:blip r:embed="rId3"/>
          <a:stretch>
            <a:fillRect/>
          </a:stretch>
        </p:blipFill>
        <p:spPr>
          <a:xfrm>
            <a:off x="1121104" y="2379627"/>
            <a:ext cx="14217056" cy="560989"/>
          </a:xfrm>
          <a:prstGeom prst="rect">
            <a:avLst/>
          </a:prstGeom>
        </p:spPr>
      </p:pic>
    </p:spTree>
    <p:extLst>
      <p:ext uri="{BB962C8B-B14F-4D97-AF65-F5344CB8AC3E}">
        <p14:creationId xmlns:p14="http://schemas.microsoft.com/office/powerpoint/2010/main" val="121005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marL="685783" indent="-685783">
              <a:buFont typeface="+mj-lt"/>
              <a:buAutoNum type="arabicPeriod"/>
            </a:pPr>
            <a:r>
              <a:rPr lang="en-US" sz="3733" dirty="0"/>
              <a:t>What </a:t>
            </a:r>
            <a:r>
              <a:rPr lang="en-US" sz="3733" dirty="0"/>
              <a:t>would happen if you ran </a:t>
            </a:r>
            <a:r>
              <a:rPr lang="en-US" sz="3733" dirty="0"/>
              <a:t>the </a:t>
            </a:r>
            <a:r>
              <a:rPr lang="en-US" sz="3733" dirty="0"/>
              <a:t>installation command </a:t>
            </a:r>
            <a:r>
              <a:rPr lang="en-US" sz="3733" dirty="0"/>
              <a:t>again</a:t>
            </a:r>
            <a:r>
              <a:rPr lang="en-US" sz="3733" dirty="0"/>
              <a:t>?</a:t>
            </a:r>
          </a:p>
          <a:p>
            <a:pPr marL="685783" indent="-685783">
              <a:buFont typeface="+mj-lt"/>
              <a:buAutoNum type="arabicPeriod"/>
            </a:pPr>
            <a:endParaRPr lang="en-US" sz="3733" dirty="0"/>
          </a:p>
          <a:p>
            <a:pPr marL="685783" indent="-685783">
              <a:buFont typeface="+mj-lt"/>
              <a:buAutoNum type="arabicPeriod"/>
            </a:pPr>
            <a:r>
              <a:rPr lang="en-US" sz="3733" dirty="0"/>
              <a:t>What </a:t>
            </a:r>
            <a:r>
              <a:rPr lang="en-US" sz="3733" dirty="0"/>
              <a:t>would happen if the package were to become uninstalled?</a:t>
            </a:r>
          </a:p>
          <a:p>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56746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b="1" dirty="0">
                <a:latin typeface="Inconsolata"/>
                <a:cs typeface="Inconsolata"/>
              </a:rPr>
              <a:t>chef-apply</a:t>
            </a:r>
            <a:r>
              <a:rPr lang="en-US" sz="3733" dirty="0"/>
              <a:t> takes action only when it needs to. Think of it as test and repair. </a:t>
            </a:r>
            <a:endParaRPr lang="en-US" sz="3733" dirty="0"/>
          </a:p>
          <a:p>
            <a:r>
              <a:rPr lang="en-US" sz="3733" dirty="0"/>
              <a:t>Chef </a:t>
            </a:r>
            <a:r>
              <a:rPr lang="en-US" sz="3733" dirty="0"/>
              <a:t>looks at the current state of each resource and takes action only when that resource is out of policy.</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38945677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24</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grpSp>
        <p:nvGrpSpPr>
          <p:cNvPr id="7" name="Group 6"/>
          <p:cNvGrpSpPr/>
          <p:nvPr/>
        </p:nvGrpSpPr>
        <p:grpSpPr>
          <a:xfrm>
            <a:off x="578100" y="1267431"/>
            <a:ext cx="15099800" cy="6609139"/>
            <a:chOff x="433575" y="476853"/>
            <a:chExt cx="11324850" cy="4956854"/>
          </a:xfrm>
        </p:grpSpPr>
        <p:grpSp>
          <p:nvGrpSpPr>
            <p:cNvPr id="8" name="Group 7"/>
            <p:cNvGrpSpPr/>
            <p:nvPr/>
          </p:nvGrpSpPr>
          <p:grpSpPr>
            <a:xfrm>
              <a:off x="433575" y="1424294"/>
              <a:ext cx="11324850" cy="4009413"/>
              <a:chOff x="467789" y="377763"/>
              <a:chExt cx="11324850" cy="3108952"/>
            </a:xfrm>
          </p:grpSpPr>
          <p:sp>
            <p:nvSpPr>
              <p:cNvPr id="10" name="Rectangle 20"/>
              <p:cNvSpPr>
                <a:spLocks/>
              </p:cNvSpPr>
              <p:nvPr/>
            </p:nvSpPr>
            <p:spPr bwMode="auto">
              <a:xfrm>
                <a:off x="3611546" y="1216333"/>
                <a:ext cx="50191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3200" dirty="0">
                    <a:ea typeface="ＭＳ Ｐゴシック" charset="0"/>
                    <a:cs typeface="Gill Sans" charset="0"/>
                  </a:rPr>
                  <a:t>Yes</a:t>
                </a:r>
                <a:endParaRPr lang="en-US" sz="1067" dirty="0">
                  <a:ea typeface="ＭＳ Ｐゴシック" charset="0"/>
                  <a:cs typeface="Gill Sans" charset="0"/>
                </a:endParaRPr>
              </a:p>
            </p:txBody>
          </p:sp>
          <p:sp>
            <p:nvSpPr>
              <p:cNvPr id="11" name="Rectangle 21"/>
              <p:cNvSpPr>
                <a:spLocks/>
              </p:cNvSpPr>
              <p:nvPr/>
            </p:nvSpPr>
            <p:spPr bwMode="auto">
              <a:xfrm>
                <a:off x="8334091" y="1216334"/>
                <a:ext cx="393137" cy="2863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12700" cap="flat">
                    <a:solidFill>
                      <a:schemeClr val="tx1"/>
                    </a:solidFill>
                    <a:miter lim="800000"/>
                    <a:headEnd type="none" w="med" len="med"/>
                    <a:tailEnd type="none" w="med" len="med"/>
                  </a14:hiddenLine>
                </a:ext>
              </a:extLst>
            </p:spPr>
            <p:txBody>
              <a:bodyPr wrap="none" lIns="0" tIns="0" rIns="0" bIns="0" anchor="ctr">
                <a:spAutoFit/>
              </a:bodyPr>
              <a:lstStyle/>
              <a:p>
                <a:r>
                  <a:rPr lang="en-US" sz="3200" dirty="0">
                    <a:ea typeface="ＭＳ Ｐゴシック" charset="0"/>
                    <a:cs typeface="Gill Sans" charset="0"/>
                  </a:rPr>
                  <a:t>No</a:t>
                </a:r>
              </a:p>
            </p:txBody>
          </p:sp>
          <p:sp>
            <p:nvSpPr>
              <p:cNvPr id="12" name="Decision 7"/>
              <p:cNvSpPr/>
              <p:nvPr/>
            </p:nvSpPr>
            <p:spPr bwMode="auto">
              <a:xfrm>
                <a:off x="4740751" y="653413"/>
                <a:ext cx="2778928" cy="1807464"/>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1218768"/>
                <a:r>
                  <a:rPr lang="en-US" sz="3200" dirty="0">
                    <a:solidFill>
                      <a:srgbClr val="000000"/>
                    </a:solidFill>
                  </a:rPr>
                  <a:t>Is </a:t>
                </a:r>
                <a:r>
                  <a:rPr lang="en-US" sz="3200" dirty="0">
                    <a:solidFill>
                      <a:srgbClr val="000000"/>
                    </a:solidFill>
                  </a:rPr>
                  <a:t>package named '</a:t>
                </a:r>
                <a:r>
                  <a:rPr lang="en-US" sz="3200" dirty="0" err="1">
                    <a:solidFill>
                      <a:srgbClr val="000000"/>
                    </a:solidFill>
                  </a:rPr>
                  <a:t>nano</a:t>
                </a:r>
                <a:r>
                  <a:rPr lang="en-US" sz="3200" dirty="0">
                    <a:solidFill>
                      <a:srgbClr val="000000"/>
                    </a:solidFill>
                  </a:rPr>
                  <a:t>'</a:t>
                </a:r>
                <a:r>
                  <a:rPr lang="en-US" sz="3200" dirty="0">
                    <a:solidFill>
                      <a:srgbClr val="000000"/>
                    </a:solidFill>
                  </a:rPr>
                  <a:t/>
                </a:r>
                <a:br>
                  <a:rPr lang="en-US" sz="3200" dirty="0">
                    <a:solidFill>
                      <a:srgbClr val="000000"/>
                    </a:solidFill>
                  </a:rPr>
                </a:br>
                <a:r>
                  <a:rPr lang="en-US" sz="3200" dirty="0">
                    <a:solidFill>
                      <a:srgbClr val="000000"/>
                    </a:solidFill>
                  </a:rPr>
                  <a:t>installed?</a:t>
                </a:r>
              </a:p>
              <a:p>
                <a:pPr algn="ctr" defTabSz="1218768"/>
                <a:r>
                  <a:rPr lang="en-US" sz="3200" dirty="0">
                    <a:solidFill>
                      <a:srgbClr val="000000"/>
                    </a:solidFill>
                  </a:rPr>
                  <a:t>(test)</a:t>
                </a:r>
                <a:endParaRPr lang="en-US" sz="3200" dirty="0">
                  <a:solidFill>
                    <a:srgbClr val="000000"/>
                  </a:solidFill>
                </a:endParaRPr>
              </a:p>
            </p:txBody>
          </p:sp>
          <p:sp>
            <p:nvSpPr>
              <p:cNvPr id="13" name="Process 8"/>
              <p:cNvSpPr/>
              <p:nvPr/>
            </p:nvSpPr>
            <p:spPr bwMode="auto">
              <a:xfrm>
                <a:off x="467789"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Do Nothing</a:t>
                </a:r>
              </a:p>
            </p:txBody>
          </p:sp>
          <p:sp>
            <p:nvSpPr>
              <p:cNvPr id="14" name="Process 9"/>
              <p:cNvSpPr/>
              <p:nvPr/>
            </p:nvSpPr>
            <p:spPr bwMode="auto">
              <a:xfrm>
                <a:off x="9313657" y="1857905"/>
                <a:ext cx="2478982" cy="85686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1218768"/>
                <a:r>
                  <a:rPr lang="en-US" sz="3200" dirty="0">
                    <a:solidFill>
                      <a:srgbClr val="000000"/>
                    </a:solidFill>
                  </a:rPr>
                  <a:t>Bring resource to desired </a:t>
                </a:r>
                <a:r>
                  <a:rPr lang="en-US" sz="3200" dirty="0">
                    <a:solidFill>
                      <a:srgbClr val="000000"/>
                    </a:solidFill>
                  </a:rPr>
                  <a:t>state</a:t>
                </a:r>
              </a:p>
              <a:p>
                <a:pPr algn="ctr" defTabSz="1218768"/>
                <a:r>
                  <a:rPr lang="en-US" sz="3200" dirty="0">
                    <a:solidFill>
                      <a:srgbClr val="000000"/>
                    </a:solidFill>
                  </a:rPr>
                  <a:t>(repair)</a:t>
                </a:r>
                <a:endParaRPr lang="en-US" sz="3200" dirty="0">
                  <a:solidFill>
                    <a:srgbClr val="000000"/>
                  </a:solidFill>
                </a:endParaRPr>
              </a:p>
            </p:txBody>
          </p:sp>
          <p:cxnSp>
            <p:nvCxnSpPr>
              <p:cNvPr id="15" name="Elbow Connector 14"/>
              <p:cNvCxnSpPr>
                <a:stCxn id="12" idx="1"/>
                <a:endCxn id="13" idx="0"/>
              </p:cNvCxnSpPr>
              <p:nvPr/>
            </p:nvCxnSpPr>
            <p:spPr>
              <a:xfrm rot="10800000" flipV="1">
                <a:off x="1707280" y="1557144"/>
                <a:ext cx="3033471"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6" name="Elbow Connector 15"/>
              <p:cNvCxnSpPr>
                <a:stCxn id="12" idx="3"/>
                <a:endCxn id="14" idx="0"/>
              </p:cNvCxnSpPr>
              <p:nvPr/>
            </p:nvCxnSpPr>
            <p:spPr>
              <a:xfrm>
                <a:off x="7519679" y="1557146"/>
                <a:ext cx="3033469" cy="300759"/>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8" name="Elbow Connector 17"/>
              <p:cNvCxnSpPr>
                <a:stCxn id="13" idx="2"/>
              </p:cNvCxnSpPr>
              <p:nvPr/>
            </p:nvCxnSpPr>
            <p:spPr>
              <a:xfrm rot="16200000" flipH="1">
                <a:off x="3532778" y="889276"/>
                <a:ext cx="771942" cy="4422936"/>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9" name="Elbow Connector 18"/>
              <p:cNvCxnSpPr>
                <a:stCxn id="14" idx="2"/>
              </p:cNvCxnSpPr>
              <p:nvPr/>
            </p:nvCxnSpPr>
            <p:spPr>
              <a:xfrm rot="5400000">
                <a:off x="7955712" y="889278"/>
                <a:ext cx="771942" cy="4422932"/>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p:nvPr/>
            </p:nvCxnSpPr>
            <p:spPr>
              <a:xfrm>
                <a:off x="6120516" y="377763"/>
                <a:ext cx="0" cy="295116"/>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9" name="TextBox 8"/>
            <p:cNvSpPr txBox="1"/>
            <p:nvPr/>
          </p:nvSpPr>
          <p:spPr bwMode="white">
            <a:xfrm>
              <a:off x="4575251" y="476853"/>
              <a:ext cx="3041498" cy="641208"/>
            </a:xfrm>
            <a:prstGeom prst="rect">
              <a:avLst/>
            </a:prstGeom>
          </p:spPr>
          <p:txBody>
            <a:bodyPr vert="horz" wrap="square" lIns="121920" tIns="121920" rIns="121920" bIns="121920" rtlCol="0">
              <a:noAutofit/>
            </a:bodyPr>
            <a:lstStyle/>
            <a:p>
              <a:pPr algn="ctr"/>
              <a:r>
                <a:rPr lang="en-US" sz="4267" dirty="0">
                  <a:latin typeface="Inconsolata"/>
                  <a:cs typeface="Inconsolata"/>
                </a:rPr>
                <a:t>package '</a:t>
              </a:r>
              <a:r>
                <a:rPr lang="en-US" sz="4267" dirty="0" err="1">
                  <a:latin typeface="Inconsolata"/>
                  <a:cs typeface="Inconsolata"/>
                </a:rPr>
                <a:t>nano</a:t>
              </a:r>
              <a:r>
                <a:rPr lang="en-US" sz="4267" dirty="0">
                  <a:latin typeface="Inconsolata"/>
                  <a:cs typeface="Inconsolata"/>
                </a:rPr>
                <a:t>'</a:t>
              </a:r>
            </a:p>
          </p:txBody>
        </p:sp>
      </p:grpSp>
    </p:spTree>
    <p:extLst>
      <p:ext uri="{BB962C8B-B14F-4D97-AF65-F5344CB8AC3E}">
        <p14:creationId xmlns:p14="http://schemas.microsoft.com/office/powerpoint/2010/main" val="2988442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Hello, World?</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smtClean="0"/>
              <a:t>Create a recipe file that defines the policy: </a:t>
            </a:r>
          </a:p>
          <a:p>
            <a:pPr marL="380990" indent="-380990">
              <a:buFont typeface="Wingdings" charset="2"/>
              <a:buChar char="q"/>
            </a:pPr>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457189" indent="-457189">
              <a:buFont typeface="+mj-lt"/>
              <a:buAutoNum type="arabicPeriod"/>
            </a:pPr>
            <a:endParaRPr lang="en-US" dirty="0" smtClean="0"/>
          </a:p>
          <a:p>
            <a:pPr marL="457189" indent="-457189">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963348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endParaRPr lang="en-US" dirty="0"/>
          </a:p>
        </p:txBody>
      </p:sp>
      <p:sp>
        <p:nvSpPr>
          <p:cNvPr id="3" name="Title 2"/>
          <p:cNvSpPr>
            <a:spLocks noGrp="1"/>
          </p:cNvSpPr>
          <p:nvPr>
            <p:ph type="title"/>
          </p:nvPr>
        </p:nvSpPr>
        <p:spPr/>
        <p:txBody>
          <a:bodyPr/>
          <a:lstStyle/>
          <a:p>
            <a:r>
              <a:rPr lang="en-US" dirty="0" smtClean="0"/>
              <a:t>Create and Open a Recipe </a:t>
            </a:r>
            <a:r>
              <a:rPr lang="en-US" dirty="0"/>
              <a:t>F</a:t>
            </a:r>
            <a:r>
              <a:rPr lang="en-US" dirty="0" smtClean="0"/>
              <a:t>ile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nano</a:t>
            </a:r>
            <a:r>
              <a:rPr lang="en-US" dirty="0" smtClean="0"/>
              <a:t> </a:t>
            </a:r>
            <a:r>
              <a:rPr lang="en-US" dirty="0" err="1" smtClean="0"/>
              <a:t>hello.rb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6341529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recipe file named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3733" dirty="0"/>
              <a:t>~/</a:t>
            </a:r>
            <a:r>
              <a:rPr lang="en-US" sz="3733" dirty="0" err="1"/>
              <a:t>hello.rb</a:t>
            </a:r>
            <a:endParaRPr lang="en-US" sz="3733" dirty="0"/>
          </a:p>
        </p:txBody>
      </p:sp>
      <p:sp>
        <p:nvSpPr>
          <p:cNvPr id="7" name="Content Placeholder 6"/>
          <p:cNvSpPr>
            <a:spLocks noGrp="1"/>
          </p:cNvSpPr>
          <p:nvPr>
            <p:ph sz="quarter" idx="12"/>
          </p:nvPr>
        </p:nvSpPr>
        <p:spPr/>
        <p:txBody>
          <a:bodyPr/>
          <a:lstStyle/>
          <a:p>
            <a:r>
              <a:rPr lang="en-US" dirty="0"/>
              <a:t>The file named "hello.txt" is created with the content "Hello, world</a:t>
            </a:r>
            <a:r>
              <a:rPr lang="en-US" dirty="0" smtClean="0"/>
              <a:t>!"</a:t>
            </a:r>
            <a:endParaRPr lang="en-US" dirty="0"/>
          </a:p>
        </p:txBody>
      </p:sp>
      <p:sp>
        <p:nvSpPr>
          <p:cNvPr id="6" name="Text Placeholder 13"/>
          <p:cNvSpPr>
            <a:spLocks noGrp="1"/>
          </p:cNvSpPr>
          <p:nvPr>
            <p:ph type="body" sz="quarter" idx="4294967295"/>
          </p:nvPr>
        </p:nvSpPr>
        <p:spPr>
          <a:xfrm>
            <a:off x="4107042" y="7503623"/>
            <a:ext cx="8450653" cy="609640"/>
          </a:xfrm>
        </p:spPr>
        <p:txBody>
          <a:bodyPr>
            <a:normAutofit/>
          </a:bodyPr>
          <a:lstStyle/>
          <a:p>
            <a:pPr algn="ctr"/>
            <a:r>
              <a:rPr lang="en-US" sz="2400" dirty="0">
                <a:cs typeface="Inconsolata"/>
              </a:rPr>
              <a:t>http://</a:t>
            </a:r>
            <a:r>
              <a:rPr lang="en-US" sz="2400" dirty="0" err="1">
                <a:cs typeface="Inconsolata"/>
              </a:rPr>
              <a:t>docs.chef.io</a:t>
            </a:r>
            <a:r>
              <a:rPr lang="en-US" sz="2400" dirty="0">
                <a:cs typeface="Inconsolata"/>
              </a:rPr>
              <a:t>/chef/</a:t>
            </a:r>
            <a:r>
              <a:rPr lang="en-US" sz="2400" dirty="0" err="1">
                <a:cs typeface="Inconsolata"/>
              </a:rPr>
              <a:t>resources.html#file</a:t>
            </a:r>
            <a:endParaRPr lang="en-US" sz="24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034353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Usage: chef-apply [RECIPE_FILE] [-e RECIPE_TEXT] [-s]                                 </a:t>
            </a:r>
          </a:p>
          <a:p>
            <a:r>
              <a:rPr lang="en-US" dirty="0"/>
              <a:t>        --[no-]color                 Use colored output, defaults to enabled          </a:t>
            </a:r>
          </a:p>
          <a:p>
            <a:r>
              <a:rPr lang="en-US" dirty="0"/>
              <a:t>    -e, --execute RECIPE_TEXT        Execute resources supplied in a string           </a:t>
            </a:r>
          </a:p>
          <a:p>
            <a:r>
              <a:rPr lang="en-US" dirty="0"/>
              <a:t>    -j JSON_ATTRIBS,                 Load attributes from a JSON file or URL          </a:t>
            </a:r>
          </a:p>
          <a:p>
            <a:r>
              <a:rPr lang="en-US" dirty="0"/>
              <a:t>        --</a:t>
            </a:r>
            <a:r>
              <a:rPr lang="en-US" dirty="0" err="1"/>
              <a:t>json</a:t>
            </a:r>
            <a:r>
              <a:rPr lang="en-US" dirty="0"/>
              <a:t>-attributes                                                             </a:t>
            </a:r>
          </a:p>
          <a:p>
            <a:r>
              <a:rPr lang="en-US" dirty="0"/>
              <a:t>    -l, --</a:t>
            </a:r>
            <a:r>
              <a:rPr lang="en-US" dirty="0" err="1"/>
              <a:t>log_level</a:t>
            </a:r>
            <a:r>
              <a:rPr lang="en-US" dirty="0"/>
              <a:t> LEVEL            Set the log level (debug, info, warn, error, fatal)                                                                                    </a:t>
            </a:r>
          </a:p>
          <a:p>
            <a:r>
              <a:rPr lang="en-US" dirty="0"/>
              <a:t>        --minimal-ohai               Only run the bare minimum ohai plugins chef need ...</a:t>
            </a:r>
          </a:p>
          <a:p>
            <a:r>
              <a:rPr lang="en-US" dirty="0"/>
              <a:t>    -s, --</a:t>
            </a:r>
            <a:r>
              <a:rPr lang="en-US" dirty="0" err="1"/>
              <a:t>stdin</a:t>
            </a:r>
            <a:r>
              <a:rPr lang="en-US" dirty="0"/>
              <a:t>                      Execute resources read from STDIN                </a:t>
            </a:r>
          </a:p>
          <a:p>
            <a:r>
              <a:rPr lang="en-US" dirty="0"/>
              <a:t>    -v, --version                    Show chef version                                </a:t>
            </a:r>
          </a:p>
          <a:p>
            <a:r>
              <a:rPr lang="en-US" dirty="0"/>
              <a:t>    -W, --why-run                    Enable </a:t>
            </a:r>
            <a:r>
              <a:rPr lang="en-US" dirty="0" err="1"/>
              <a:t>whyrun</a:t>
            </a:r>
            <a:r>
              <a:rPr lang="en-US" dirty="0"/>
              <a:t> mode                               </a:t>
            </a:r>
          </a:p>
          <a:p>
            <a:r>
              <a:rPr lang="en-US" dirty="0"/>
              <a:t>    -h, --help                       Show this message </a:t>
            </a:r>
          </a:p>
          <a:p>
            <a:endParaRPr lang="en-US" dirty="0"/>
          </a:p>
        </p:txBody>
      </p:sp>
      <p:sp>
        <p:nvSpPr>
          <p:cNvPr id="3" name="Title 2"/>
          <p:cNvSpPr>
            <a:spLocks noGrp="1"/>
          </p:cNvSpPr>
          <p:nvPr>
            <p:ph type="title"/>
          </p:nvPr>
        </p:nvSpPr>
        <p:spPr/>
        <p:txBody>
          <a:bodyPr/>
          <a:lstStyle/>
          <a:p>
            <a:r>
              <a:rPr lang="en-US" dirty="0"/>
              <a:t>Can chef-apply </a:t>
            </a:r>
            <a:r>
              <a:rPr lang="en-US" dirty="0" smtClean="0"/>
              <a:t>Run </a:t>
            </a:r>
            <a:r>
              <a:rPr lang="en-US" dirty="0"/>
              <a:t>a </a:t>
            </a:r>
            <a:r>
              <a:rPr lang="en-US" dirty="0" smtClean="0"/>
              <a:t>Recipe File</a:t>
            </a:r>
            <a:r>
              <a:rPr lang="en-US" dirty="0"/>
              <a:t>?</a:t>
            </a:r>
          </a:p>
        </p:txBody>
      </p:sp>
      <p:sp>
        <p:nvSpPr>
          <p:cNvPr id="4" name="Text Placeholder 3"/>
          <p:cNvSpPr>
            <a:spLocks noGrp="1"/>
          </p:cNvSpPr>
          <p:nvPr>
            <p:ph type="body" sz="quarter" idx="11"/>
          </p:nvPr>
        </p:nvSpPr>
        <p:spPr/>
        <p:txBody>
          <a:bodyPr/>
          <a:lstStyle/>
          <a:p>
            <a:r>
              <a:rPr lang="en-US" dirty="0"/>
              <a:t>$ sudo chef-apply --help</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28</a:t>
            </a:fld>
            <a:endParaRPr lang="en-US" dirty="0"/>
          </a:p>
        </p:txBody>
      </p:sp>
      <p:sp>
        <p:nvSpPr>
          <p:cNvPr id="7" name="Rectangle 6"/>
          <p:cNvSpPr/>
          <p:nvPr/>
        </p:nvSpPr>
        <p:spPr bwMode="auto">
          <a:xfrm>
            <a:off x="1120567" y="2310275"/>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6413488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Recipe: (chef-apply cookbook)::(chef-apply recipe)                                    </a:t>
            </a:r>
          </a:p>
          <a:p>
            <a:r>
              <a:rPr lang="en-US" dirty="0"/>
              <a:t>  * file[hello.txt] action create                                                     </a:t>
            </a:r>
          </a:p>
          <a:p>
            <a:r>
              <a:rPr lang="en-US" dirty="0"/>
              <a:t>    - create new file hello.txt                                                       </a:t>
            </a:r>
          </a:p>
          <a:p>
            <a:r>
              <a:rPr lang="en-US" dirty="0"/>
              <a:t>    - update content in file hello.txt from none to 315f5b                            </a:t>
            </a:r>
          </a:p>
          <a:p>
            <a:r>
              <a:rPr lang="en-US" dirty="0"/>
              <a:t>    --- hello.txt       2015-05-11 23:16:05.077570000 +0000                           </a:t>
            </a:r>
          </a:p>
          <a:p>
            <a:r>
              <a:rPr lang="en-US" dirty="0"/>
              <a:t>    +++ ./.hello.txt20150511-1615-14378d5       2015-05-11 23:16:05.077570000 +0000   </a:t>
            </a:r>
          </a:p>
          <a:p>
            <a:r>
              <a:rPr lang="en-US" dirty="0"/>
              <a:t>    @@ -1 +1,2 @@                                                                     </a:t>
            </a:r>
          </a:p>
          <a:p>
            <a:r>
              <a:rPr lang="en-US" dirty="0"/>
              <a:t>    +Hello, world! </a:t>
            </a:r>
          </a:p>
          <a:p>
            <a:endParaRPr lang="en-US" dirty="0"/>
          </a:p>
        </p:txBody>
      </p:sp>
      <p:sp>
        <p:nvSpPr>
          <p:cNvPr id="3" name="Title 2"/>
          <p:cNvSpPr>
            <a:spLocks noGrp="1"/>
          </p:cNvSpPr>
          <p:nvPr>
            <p:ph type="title"/>
          </p:nvPr>
        </p:nvSpPr>
        <p:spPr/>
        <p:txBody>
          <a:bodyPr/>
          <a:lstStyle/>
          <a:p>
            <a:r>
              <a:rPr lang="en-US" dirty="0"/>
              <a:t>Example: Applying a </a:t>
            </a:r>
            <a:r>
              <a:rPr lang="en-US" dirty="0" smtClean="0"/>
              <a:t>Recipe File</a:t>
            </a:r>
            <a:endParaRPr lang="en-US" dirty="0"/>
          </a:p>
        </p:txBody>
      </p:sp>
      <p:sp>
        <p:nvSpPr>
          <p:cNvPr id="4" name="Text Placeholder 3"/>
          <p:cNvSpPr>
            <a:spLocks noGrp="1"/>
          </p:cNvSpPr>
          <p:nvPr>
            <p:ph type="body" sz="quarter" idx="11"/>
          </p:nvPr>
        </p:nvSpPr>
        <p:spPr/>
        <p:txBody>
          <a:bodyPr/>
          <a:lstStyle/>
          <a:p>
            <a:r>
              <a:rPr lang="en-US" dirty="0"/>
              <a:t>$ sudo chef-apply </a:t>
            </a:r>
            <a:r>
              <a:rPr lang="en-US" dirty="0" err="1"/>
              <a:t>hello.rb</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29</a:t>
            </a:fld>
            <a:endParaRPr lang="en-US" dirty="0"/>
          </a:p>
        </p:txBody>
      </p:sp>
      <p:sp>
        <p:nvSpPr>
          <p:cNvPr id="8" name="Rectangle 7"/>
          <p:cNvSpPr/>
          <p:nvPr/>
        </p:nvSpPr>
        <p:spPr bwMode="auto">
          <a:xfrm>
            <a:off x="1120658" y="3234023"/>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1938351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Choose </a:t>
            </a:r>
            <a:r>
              <a:rPr lang="en-US" dirty="0" smtClean="0"/>
              <a:t>an </a:t>
            </a:r>
            <a:r>
              <a:rPr lang="en-US" dirty="0"/>
              <a:t>Editor</a:t>
            </a:r>
            <a:br>
              <a:rPr lang="en-US" dirty="0"/>
            </a:b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8" name="TextBox 7"/>
          <p:cNvSpPr txBox="1"/>
          <p:nvPr/>
        </p:nvSpPr>
        <p:spPr bwMode="white">
          <a:xfrm>
            <a:off x="435101" y="1446343"/>
            <a:ext cx="4786105" cy="6695491"/>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vert="horz" wrap="square" lIns="121920" tIns="121920" rIns="121920" bIns="121920" rtlCol="0">
            <a:normAutofit/>
          </a:bodyPr>
          <a:lstStyle/>
          <a:p>
            <a:pPr algn="ctr"/>
            <a:r>
              <a:rPr 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rPr>
              <a:t>Emacs</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9" name="TextBox 8"/>
          <p:cNvSpPr txBox="1"/>
          <p:nvPr/>
        </p:nvSpPr>
        <p:spPr bwMode="white">
          <a:xfrm>
            <a:off x="5659596" y="1446343"/>
            <a:ext cx="4786105" cy="669549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vert="horz" wrap="square" lIns="121920" tIns="121920" rIns="121920" bIns="121920" rtlCol="0">
            <a:normAutofit/>
          </a:bodyPr>
          <a:lstStyle/>
          <a:p>
            <a:pPr algn="ctr"/>
            <a:r>
              <a:rPr 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rPr>
              <a:t>Nano</a:t>
            </a:r>
            <a:endParaRPr lang="en-US" sz="3200" dirty="0"/>
          </a:p>
        </p:txBody>
      </p:sp>
      <p:sp>
        <p:nvSpPr>
          <p:cNvPr id="10" name="TextBox 9"/>
          <p:cNvSpPr txBox="1"/>
          <p:nvPr/>
        </p:nvSpPr>
        <p:spPr bwMode="white">
          <a:xfrm>
            <a:off x="10884090" y="1446343"/>
            <a:ext cx="4786105" cy="6695491"/>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vert="horz" wrap="square" lIns="121920" tIns="121920" rIns="121920" bIns="121920" rtlCol="0">
            <a:normAutofit/>
          </a:bodyPr>
          <a:lstStyle/>
          <a:p>
            <a:pPr algn="ctr"/>
            <a:r>
              <a:rPr 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rPr>
              <a:t>Vim</a:t>
            </a:r>
            <a:endParaRPr lang="en-US" sz="5333"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4130444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761237"/>
          </a:xfrm>
        </p:spPr>
        <p:txBody>
          <a:bodyPr/>
          <a:lstStyle/>
          <a:p>
            <a:r>
              <a:rPr lang="en-US" dirty="0"/>
              <a:t>Hello, world!</a:t>
            </a:r>
          </a:p>
          <a:p>
            <a:endParaRPr lang="en-US" dirty="0"/>
          </a:p>
        </p:txBody>
      </p:sp>
      <p:sp>
        <p:nvSpPr>
          <p:cNvPr id="3" name="Title 2"/>
          <p:cNvSpPr>
            <a:spLocks noGrp="1"/>
          </p:cNvSpPr>
          <p:nvPr>
            <p:ph type="title"/>
          </p:nvPr>
        </p:nvSpPr>
        <p:spPr/>
        <p:txBody>
          <a:bodyPr/>
          <a:lstStyle/>
          <a:p>
            <a:r>
              <a:rPr lang="en-US" dirty="0"/>
              <a:t>What </a:t>
            </a:r>
            <a:r>
              <a:rPr lang="en-US" dirty="0" smtClean="0"/>
              <a:t>Does </a:t>
            </a:r>
            <a:r>
              <a:rPr lang="en-US" dirty="0"/>
              <a:t>hello.txt </a:t>
            </a:r>
            <a:r>
              <a:rPr lang="en-US" dirty="0" smtClean="0"/>
              <a:t>Say</a:t>
            </a:r>
            <a:r>
              <a:rPr lang="en-US" dirty="0"/>
              <a:t>?</a:t>
            </a:r>
          </a:p>
        </p:txBody>
      </p:sp>
      <p:sp>
        <p:nvSpPr>
          <p:cNvPr id="4" name="Text Placeholder 3"/>
          <p:cNvSpPr>
            <a:spLocks noGrp="1"/>
          </p:cNvSpPr>
          <p:nvPr>
            <p:ph type="body" sz="quarter" idx="11"/>
          </p:nvPr>
        </p:nvSpPr>
        <p:spPr/>
        <p:txBody>
          <a:bodyPr/>
          <a:lstStyle/>
          <a:p>
            <a:r>
              <a:rPr lang="en-US" dirty="0"/>
              <a:t>$ cat hello.txt</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30</a:t>
            </a:fld>
            <a:endParaRPr lang="en-US" dirty="0"/>
          </a:p>
        </p:txBody>
      </p:sp>
      <p:sp>
        <p:nvSpPr>
          <p:cNvPr id="8" name="Rectangle 7"/>
          <p:cNvSpPr/>
          <p:nvPr/>
        </p:nvSpPr>
        <p:spPr bwMode="auto">
          <a:xfrm>
            <a:off x="1120658" y="233866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878143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I run the command again</a:t>
            </a:r>
            <a:r>
              <a:rPr lang="en-US" sz="3733" dirty="0"/>
              <a:t>?</a:t>
            </a:r>
          </a:p>
          <a:p>
            <a:endParaRPr lang="en-US" sz="3733" dirty="0"/>
          </a:p>
          <a:p>
            <a:r>
              <a:rPr lang="en-US" sz="3733" dirty="0"/>
              <a:t>Again before you run the command -- think about it. What are your expectations now from the last time you ran it? What will the output look like?</a:t>
            </a:r>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22619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32</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the file contents is modified</a:t>
            </a:r>
            <a:r>
              <a:rPr lang="en-US" sz="3733" dirty="0"/>
              <a:t>?</a:t>
            </a:r>
          </a:p>
          <a:p>
            <a:endParaRPr lang="en-US" sz="3733" dirty="0"/>
          </a:p>
          <a:p>
            <a:r>
              <a:rPr lang="en-US" sz="3733" dirty="0"/>
              <a:t>Go ahead and modify the contents of 'hello.txt' with your text editor. Write the file and then think about what you expect to see in the output. Then run the </a:t>
            </a:r>
            <a:r>
              <a:rPr lang="en-US" sz="3733" dirty="0"/>
              <a:t>chef-apply command again.</a:t>
            </a:r>
            <a:endParaRPr lang="en-US" sz="3733" dirty="0"/>
          </a:p>
          <a:p>
            <a:endParaRPr lang="en-US" sz="3733" dirty="0"/>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95897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33</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the file is removed</a:t>
            </a:r>
            <a:r>
              <a:rPr lang="en-US" sz="3733" dirty="0"/>
              <a:t>?</a:t>
            </a:r>
          </a:p>
          <a:p>
            <a:endParaRPr lang="en-US" sz="3733" dirty="0"/>
          </a:p>
          <a:p>
            <a:r>
              <a:rPr lang="en-US" sz="3733" dirty="0"/>
              <a:t>At this point you hopefully you are starting to understand the concept of test and repair.</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434460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 and Repair</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733" dirty="0"/>
              <a:t>What happens when the file permissions (mode), owner, or group change?</a:t>
            </a:r>
          </a:p>
          <a:p>
            <a:endParaRPr lang="en-US" sz="3733" dirty="0"/>
          </a:p>
          <a:p>
            <a:r>
              <a:rPr lang="en-US" sz="3733" dirty="0"/>
              <a:t>Have we defined a policy for these attributes? </a:t>
            </a:r>
          </a:p>
          <a:p>
            <a:pPr lvl="1"/>
            <a:endParaRPr lang="de-DE" sz="3200" dirty="0"/>
          </a:p>
          <a:p>
            <a:pPr lvl="1"/>
            <a:endParaRPr lang="en-US" sz="3200" dirty="0"/>
          </a:p>
          <a:p>
            <a:endParaRPr lang="en-US" sz="3733"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827149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40" name="TextBox 3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1964919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a:latin typeface="Inconsolata"/>
                <a:cs typeface="Inconsolata"/>
              </a:rPr>
              <a:t> </a:t>
            </a:r>
            <a:r>
              <a:rPr lang="en-US" dirty="0" smtClean="0">
                <a:latin typeface="Inconsolata"/>
                <a:cs typeface="Inconsolata"/>
              </a:rPr>
              <a:t> content </a:t>
            </a:r>
            <a:r>
              <a:rPr lang="en-US" dirty="0">
                <a:latin typeface="Inconsolata"/>
                <a:cs typeface="Inconsolata"/>
              </a:rPr>
              <a:t>"</a:t>
            </a:r>
            <a:r>
              <a:rPr lang="en-US" dirty="0" smtClean="0">
                <a:latin typeface="Inconsolata"/>
                <a:cs typeface="Inconsolata"/>
              </a:rPr>
              <a:t>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3539617" y="4195097"/>
            <a:ext cx="1068975" cy="2524256"/>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30" name="TextBox 29"/>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4241965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5388834" y="4184856"/>
            <a:ext cx="1191805" cy="245948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cxnSp>
        <p:nvCxnSpPr>
          <p:cNvPr id="25" name="Straight Connector 24"/>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3000144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6229252" y="4820764"/>
            <a:ext cx="4004520" cy="1804696"/>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240266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content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3639176" y="4794532"/>
            <a:ext cx="513616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28" name="TextBox 27"/>
          <p:cNvSpPr txBox="1"/>
          <p:nvPr/>
        </p:nvSpPr>
        <p:spPr bwMode="white">
          <a:xfrm>
            <a:off x="3474602" y="6662543"/>
            <a:ext cx="9306799" cy="1219200"/>
          </a:xfrm>
          <a:prstGeom prst="rect">
            <a:avLst/>
          </a:prstGeom>
        </p:spPr>
        <p:txBody>
          <a:bodyPr vert="horz" wrap="none" lIns="121920" tIns="121920" rIns="121920" bIns="121920" rtlCol="0">
            <a:normAutofit/>
          </a:bodyPr>
          <a:lstStyle/>
          <a:p>
            <a:r>
              <a:rPr lang="en-US" sz="3200" dirty="0"/>
              <a:t>The </a:t>
            </a:r>
            <a:r>
              <a:rPr lang="en-US" sz="3200" b="1" dirty="0">
                <a:solidFill>
                  <a:schemeClr val="accent4"/>
                </a:solidFill>
              </a:rPr>
              <a:t>TYPE</a:t>
            </a:r>
            <a:r>
              <a:rPr lang="en-US" sz="3200" dirty="0"/>
              <a:t> named </a:t>
            </a:r>
            <a:r>
              <a:rPr lang="en-US" sz="3200" b="1" dirty="0">
                <a:solidFill>
                  <a:schemeClr val="accent5"/>
                </a:solidFill>
              </a:rPr>
              <a:t>NAME</a:t>
            </a:r>
            <a:r>
              <a:rPr lang="en-US" sz="3200" dirty="0">
                <a:solidFill>
                  <a:schemeClr val="accent5"/>
                </a:solidFill>
              </a:rPr>
              <a:t> </a:t>
            </a:r>
            <a:r>
              <a:rPr lang="en-US" sz="3200" dirty="0"/>
              <a:t>should be </a:t>
            </a:r>
            <a:r>
              <a:rPr lang="en-US" sz="3200" b="1" dirty="0" err="1"/>
              <a:t>ACTION'd</a:t>
            </a:r>
            <a:r>
              <a:rPr lang="en-US" sz="3200" dirty="0"/>
              <a:t> with </a:t>
            </a:r>
            <a:r>
              <a:rPr lang="en-US" sz="3200" b="1" dirty="0">
                <a:solidFill>
                  <a:schemeClr val="accent6"/>
                </a:solidFill>
              </a:rPr>
              <a:t>ATTRIBUTES</a:t>
            </a:r>
          </a:p>
        </p:txBody>
      </p:sp>
      <p:cxnSp>
        <p:nvCxnSpPr>
          <p:cNvPr id="31" name="Straight Connector 30"/>
          <p:cNvCxnSpPr/>
          <p:nvPr/>
        </p:nvCxnSpPr>
        <p:spPr>
          <a:xfrm>
            <a:off x="4325869" y="4183421"/>
            <a:ext cx="2558443"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3114627" y="4177996"/>
            <a:ext cx="926972"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8566545" y="5527705"/>
            <a:ext cx="1219200" cy="1219200"/>
          </a:xfrm>
          <a:prstGeom prst="rect">
            <a:avLst/>
          </a:prstGeom>
        </p:spPr>
        <p:txBody>
          <a:bodyPr vert="horz" wrap="none" lIns="121920" tIns="121920" rIns="121920" bIns="121920" rtlCol="0" anchor="ctr">
            <a:noAutofit/>
          </a:bodyPr>
          <a:lstStyle/>
          <a:p>
            <a:pPr algn="ctr"/>
            <a:r>
              <a:rPr lang="en-US" sz="7200" dirty="0"/>
              <a:t>?</a:t>
            </a:r>
          </a:p>
        </p:txBody>
      </p:sp>
      <p:sp>
        <p:nvSpPr>
          <p:cNvPr id="5" name="Footer Placeholder 4"/>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1"/>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95734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Emacs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4</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a:latin typeface="Inconsolata"/>
                <a:cs typeface="Inconsolata"/>
              </a:rPr>
              <a:t>OPEN </a:t>
            </a:r>
            <a:r>
              <a:rPr lang="en-US" dirty="0" smtClean="0">
                <a:latin typeface="Inconsolata"/>
                <a:cs typeface="Inconsolata"/>
              </a:rPr>
              <a:t>FILE	</a:t>
            </a:r>
            <a:r>
              <a:rPr lang="en-US" dirty="0">
                <a:latin typeface="Inconsolata"/>
                <a:cs typeface="Inconsolata"/>
              </a:rPr>
              <a:t>$ </a:t>
            </a:r>
            <a:r>
              <a:rPr lang="en-US" dirty="0" err="1">
                <a:latin typeface="Inconsolata"/>
                <a:cs typeface="Inconsolata"/>
              </a:rPr>
              <a:t>emacs</a:t>
            </a:r>
            <a:r>
              <a:rPr lang="en-US" dirty="0">
                <a:latin typeface="Inconsolata"/>
                <a:cs typeface="Inconsolata"/>
              </a:rPr>
              <a:t> FILENAME</a:t>
            </a:r>
          </a:p>
          <a:p>
            <a:endParaRPr lang="en-US" dirty="0" smtClean="0">
              <a:latin typeface="Inconsolata"/>
              <a:cs typeface="Inconsolata"/>
            </a:endParaRPr>
          </a:p>
          <a:p>
            <a:r>
              <a:rPr lang="en-US" dirty="0">
                <a:latin typeface="Inconsolata"/>
                <a:cs typeface="Inconsolata"/>
              </a:rPr>
              <a:t>WRITE </a:t>
            </a:r>
            <a:r>
              <a:rPr lang="en-US" dirty="0" smtClean="0">
                <a:latin typeface="Inconsolata"/>
                <a:cs typeface="Inconsolata"/>
              </a:rPr>
              <a:t>FILE	</a:t>
            </a:r>
            <a:r>
              <a:rPr lang="en-US" dirty="0" err="1">
                <a:latin typeface="Inconsolata"/>
                <a:cs typeface="Inconsolata"/>
              </a:rPr>
              <a:t>ctrl+x</a:t>
            </a:r>
            <a:r>
              <a:rPr lang="en-US" dirty="0">
                <a:latin typeface="Inconsolata"/>
                <a:cs typeface="Inconsolata"/>
              </a:rPr>
              <a:t>, </a:t>
            </a:r>
            <a:r>
              <a:rPr lang="en-US" dirty="0" err="1">
                <a:latin typeface="Inconsolata"/>
                <a:cs typeface="Inconsolata"/>
              </a:rPr>
              <a:t>ctrl+w</a:t>
            </a:r>
            <a:endParaRPr lang="en-US" dirty="0">
              <a:latin typeface="Inconsolata"/>
              <a:cs typeface="Inconsolata"/>
            </a:endParaRPr>
          </a:p>
          <a:p>
            <a:endParaRPr lang="en-US" dirty="0" smtClean="0">
              <a:latin typeface="Inconsolata"/>
              <a:cs typeface="Inconsolata"/>
            </a:endParaRPr>
          </a:p>
          <a:p>
            <a:r>
              <a:rPr lang="en-US" dirty="0" smtClean="0">
                <a:latin typeface="Inconsolata"/>
                <a:cs typeface="Inconsolata"/>
              </a:rPr>
              <a:t>EXIT	</a:t>
            </a:r>
            <a:r>
              <a:rPr lang="en-US" dirty="0">
                <a:latin typeface="Inconsolata"/>
                <a:cs typeface="Inconsolata"/>
              </a:rPr>
              <a:t> </a:t>
            </a:r>
            <a:r>
              <a:rPr lang="en-US" dirty="0" smtClean="0">
                <a:latin typeface="Inconsolata"/>
                <a:cs typeface="Inconsolata"/>
              </a:rPr>
              <a:t>		</a:t>
            </a:r>
            <a:r>
              <a:rPr lang="en-US" dirty="0" err="1" smtClean="0">
                <a:latin typeface="Inconsolata"/>
                <a:cs typeface="Inconsolata"/>
              </a:rPr>
              <a:t>ctrl+x</a:t>
            </a:r>
            <a:r>
              <a:rPr lang="en-US" dirty="0">
                <a:latin typeface="Inconsolata"/>
                <a:cs typeface="Inconsolata"/>
              </a:rPr>
              <a:t>, </a:t>
            </a:r>
            <a:r>
              <a:rPr lang="en-US" dirty="0" err="1">
                <a:latin typeface="Inconsolata"/>
                <a:cs typeface="Inconsolata"/>
              </a:rPr>
              <a:t>ctrl+c</a:t>
            </a:r>
            <a:endParaRPr lang="en-US" dirty="0">
              <a:latin typeface="Inconsolata"/>
              <a:cs typeface="Inconsolata"/>
            </a:endParaRPr>
          </a:p>
          <a:p>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15932771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3013753" y="3506117"/>
            <a:ext cx="10974132" cy="4807603"/>
          </a:xfrm>
        </p:spPr>
        <p:txBody>
          <a:bodyPr>
            <a:noAutofit/>
          </a:bodyPr>
          <a:lstStyle/>
          <a:p>
            <a:r>
              <a:rPr lang="en-US" sz="3200" b="1" dirty="0"/>
              <a:t>Read </a:t>
            </a:r>
            <a:r>
              <a:rPr lang="en-US" sz="3200" dirty="0">
                <a:hlinkClick r:id="rId3"/>
              </a:rPr>
              <a:t>http://docs.chef.io/chef/resources.html#file</a:t>
            </a:r>
            <a:r>
              <a:rPr lang="en-US" sz="3200" dirty="0"/>
              <a:t>  </a:t>
            </a:r>
            <a:r>
              <a:rPr lang="en-US" sz="3200" dirty="0" err="1"/>
              <a:t>tbd</a:t>
            </a:r>
            <a:r>
              <a:rPr lang="en-US" sz="3200" dirty="0"/>
              <a:t> fix</a:t>
            </a:r>
            <a:endParaRPr lang="en-US" sz="3200" dirty="0">
              <a:solidFill>
                <a:schemeClr val="tx1"/>
              </a:solidFill>
            </a:endParaRPr>
          </a:p>
          <a:p>
            <a:endParaRPr lang="en-US" sz="3200" b="1" dirty="0">
              <a:solidFill>
                <a:schemeClr val="tx1"/>
              </a:solidFill>
            </a:endParaRPr>
          </a:p>
          <a:p>
            <a:r>
              <a:rPr lang="en-US" sz="3200" b="1" dirty="0">
                <a:solidFill>
                  <a:schemeClr val="tx1"/>
                </a:solidFill>
              </a:rPr>
              <a:t>Discover the file resource's:</a:t>
            </a:r>
          </a:p>
          <a:p>
            <a:pPr marL="1066749" lvl="1" indent="-457189" algn="l">
              <a:buFontTx/>
              <a:buChar char="•"/>
            </a:pPr>
            <a:r>
              <a:rPr lang="en-US" sz="2667" dirty="0">
                <a:solidFill>
                  <a:schemeClr val="tx1"/>
                </a:solidFill>
              </a:rPr>
              <a:t>default action</a:t>
            </a:r>
          </a:p>
          <a:p>
            <a:pPr marL="1066749" lvl="1" indent="-457189" algn="l">
              <a:buFontTx/>
              <a:buChar char="•"/>
            </a:pPr>
            <a:r>
              <a:rPr lang="en-US" sz="2667" dirty="0">
                <a:solidFill>
                  <a:schemeClr val="tx1"/>
                </a:solidFill>
              </a:rPr>
              <a:t>default values for </a:t>
            </a:r>
            <a:r>
              <a:rPr lang="en-US" sz="2667" dirty="0">
                <a:solidFill>
                  <a:schemeClr val="tx1"/>
                </a:solidFill>
                <a:latin typeface="Inconsolata"/>
                <a:cs typeface="Inconsolata"/>
              </a:rPr>
              <a:t>mode</a:t>
            </a:r>
            <a:r>
              <a:rPr lang="en-US" sz="2667" dirty="0">
                <a:solidFill>
                  <a:schemeClr val="tx1"/>
                </a:solidFill>
              </a:rPr>
              <a:t>, </a:t>
            </a:r>
            <a:r>
              <a:rPr lang="en-US" sz="2667" dirty="0">
                <a:solidFill>
                  <a:schemeClr val="tx1"/>
                </a:solidFill>
                <a:latin typeface="Inconsolata"/>
                <a:cs typeface="Inconsolata"/>
              </a:rPr>
              <a:t>owner</a:t>
            </a:r>
            <a:r>
              <a:rPr lang="en-US" sz="2667" dirty="0">
                <a:solidFill>
                  <a:schemeClr val="tx1"/>
                </a:solidFill>
              </a:rPr>
              <a:t>, and </a:t>
            </a:r>
            <a:r>
              <a:rPr lang="en-US" sz="2667" dirty="0">
                <a:solidFill>
                  <a:schemeClr val="tx1"/>
                </a:solidFill>
                <a:latin typeface="Inconsolata"/>
                <a:cs typeface="Inconsolata"/>
              </a:rPr>
              <a:t>group</a:t>
            </a:r>
            <a:r>
              <a:rPr lang="en-US" sz="2667" dirty="0">
                <a:solidFill>
                  <a:schemeClr val="tx1"/>
                </a:solidFill>
              </a:rPr>
              <a:t>.</a:t>
            </a:r>
            <a:endParaRPr lang="en-US" sz="2667" dirty="0"/>
          </a:p>
          <a:p>
            <a:endParaRPr lang="en-US" sz="3200" b="1" dirty="0"/>
          </a:p>
          <a:p>
            <a:r>
              <a:rPr lang="en-US" sz="3200" b="1" dirty="0"/>
              <a:t>Update the </a:t>
            </a:r>
            <a:r>
              <a:rPr lang="en-US" sz="3200" b="1" dirty="0">
                <a:latin typeface="Inconsolata"/>
                <a:cs typeface="Inconsolata"/>
              </a:rPr>
              <a:t>file</a:t>
            </a:r>
            <a:r>
              <a:rPr lang="en-US" sz="3200" b="1" dirty="0"/>
              <a:t> policy in "</a:t>
            </a:r>
            <a:r>
              <a:rPr lang="en-US" sz="3200" b="1" dirty="0" err="1"/>
              <a:t>hello.rb</a:t>
            </a:r>
            <a:r>
              <a:rPr lang="en-US" sz="3200" b="1" dirty="0"/>
              <a:t>" to:</a:t>
            </a:r>
            <a:endParaRPr lang="en-US" sz="3200" b="1" dirty="0">
              <a:solidFill>
                <a:srgbClr val="3E4346"/>
              </a:solidFill>
            </a:endParaRPr>
          </a:p>
          <a:p>
            <a:pPr lvl="1" algn="l"/>
            <a:r>
              <a:rPr lang="en-US" sz="2667" dirty="0">
                <a:solidFill>
                  <a:srgbClr val="3E4346"/>
                </a:solidFill>
              </a:rPr>
              <a:t>The </a:t>
            </a:r>
            <a:r>
              <a:rPr lang="en-US" sz="2667" dirty="0">
                <a:solidFill>
                  <a:srgbClr val="3E4346"/>
                </a:solidFill>
                <a:cs typeface="Inconsolata"/>
              </a:rPr>
              <a:t>file</a:t>
            </a:r>
            <a:r>
              <a:rPr lang="en-US" sz="2667" dirty="0">
                <a:solidFill>
                  <a:srgbClr val="3E4346"/>
                </a:solidFill>
              </a:rPr>
              <a:t> named </a:t>
            </a:r>
            <a:r>
              <a:rPr lang="en-US" sz="2667" dirty="0">
                <a:solidFill>
                  <a:srgbClr val="3E4346"/>
                </a:solidFill>
                <a:cs typeface="Inconsolata"/>
              </a:rPr>
              <a:t>"</a:t>
            </a:r>
            <a:r>
              <a:rPr lang="en-US" sz="2667" dirty="0" err="1">
                <a:solidFill>
                  <a:srgbClr val="3E4346"/>
                </a:solidFill>
                <a:cs typeface="Inconsolata"/>
              </a:rPr>
              <a:t>hello.txt</a:t>
            </a:r>
            <a:r>
              <a:rPr lang="en-US" sz="2667" dirty="0">
                <a:solidFill>
                  <a:srgbClr val="3E4346"/>
                </a:solidFill>
                <a:cs typeface="Inconsolata"/>
              </a:rPr>
              <a:t>" </a:t>
            </a:r>
            <a:r>
              <a:rPr lang="en-US" sz="2667" dirty="0">
                <a:solidFill>
                  <a:srgbClr val="3E4346"/>
                </a:solidFill>
              </a:rPr>
              <a:t>should be </a:t>
            </a:r>
            <a:r>
              <a:rPr lang="en-US" sz="2667" dirty="0">
                <a:solidFill>
                  <a:srgbClr val="3E4346"/>
                </a:solidFill>
                <a:cs typeface="Inconsolata"/>
              </a:rPr>
              <a:t>created</a:t>
            </a:r>
            <a:r>
              <a:rPr lang="en-US" sz="2667" dirty="0">
                <a:solidFill>
                  <a:srgbClr val="3E4346"/>
                </a:solidFill>
              </a:rPr>
              <a:t> with the </a:t>
            </a:r>
            <a:r>
              <a:rPr lang="en-US" sz="2667" dirty="0">
                <a:solidFill>
                  <a:srgbClr val="3E4346"/>
                </a:solidFill>
                <a:cs typeface="Inconsolata"/>
              </a:rPr>
              <a:t>content</a:t>
            </a:r>
            <a:r>
              <a:rPr lang="en-US" sz="2667" b="1" dirty="0">
                <a:solidFill>
                  <a:srgbClr val="3E4346"/>
                </a:solidFill>
              </a:rPr>
              <a:t> </a:t>
            </a:r>
            <a:r>
              <a:rPr lang="en-US" sz="2667" dirty="0">
                <a:solidFill>
                  <a:srgbClr val="3E4346"/>
                </a:solidFill>
              </a:rPr>
              <a:t>"Hello, world!", </a:t>
            </a:r>
            <a:r>
              <a:rPr lang="en-US" sz="2667" dirty="0">
                <a:solidFill>
                  <a:srgbClr val="3E4346"/>
                </a:solidFill>
                <a:cs typeface="Inconsolata"/>
              </a:rPr>
              <a:t>mode</a:t>
            </a:r>
            <a:r>
              <a:rPr lang="en-US" sz="2667" dirty="0">
                <a:solidFill>
                  <a:srgbClr val="3E4346"/>
                </a:solidFill>
              </a:rPr>
              <a:t> "0644", </a:t>
            </a:r>
            <a:r>
              <a:rPr lang="en-US" sz="2667" dirty="0">
                <a:solidFill>
                  <a:srgbClr val="3E4346"/>
                </a:solidFill>
                <a:cs typeface="Inconsolata"/>
              </a:rPr>
              <a:t>owner</a:t>
            </a:r>
            <a:r>
              <a:rPr lang="en-US" sz="2667" dirty="0">
                <a:solidFill>
                  <a:srgbClr val="3E4346"/>
                </a:solidFill>
              </a:rPr>
              <a:t> is "root", and </a:t>
            </a:r>
            <a:r>
              <a:rPr lang="en-US" sz="2667" dirty="0">
                <a:solidFill>
                  <a:srgbClr val="3E4346"/>
                </a:solidFill>
                <a:cs typeface="Inconsolata"/>
              </a:rPr>
              <a:t>group</a:t>
            </a:r>
            <a:r>
              <a:rPr lang="en-US" sz="2667" dirty="0">
                <a:solidFill>
                  <a:srgbClr val="3E4346"/>
                </a:solidFill>
              </a:rPr>
              <a:t> is "root"</a:t>
            </a:r>
          </a:p>
          <a:p>
            <a:endParaRPr lang="en-US" sz="3200" dirty="0">
              <a:solidFill>
                <a:srgbClr val="3E4346"/>
              </a:solidFill>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015105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updated file resource</a:t>
            </a:r>
            <a:endParaRPr lang="en-US" dirty="0"/>
          </a:p>
        </p:txBody>
      </p:sp>
      <p:sp>
        <p:nvSpPr>
          <p:cNvPr id="3" name="Content Placeholder 2"/>
          <p:cNvSpPr>
            <a:spLocks noGrp="1"/>
          </p:cNvSpPr>
          <p:nvPr>
            <p:ph sz="quarter" idx="10"/>
          </p:nvPr>
        </p:nvSpPr>
        <p:spPr>
          <a:xfrm>
            <a:off x="1121105" y="2113747"/>
            <a:ext cx="7065287" cy="5944404"/>
          </a:xfrm>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r>
              <a:rPr lang="en-US" dirty="0" smtClean="0"/>
              <a:t>"</a:t>
            </a:r>
          </a:p>
          <a:p>
            <a:r>
              <a:rPr lang="en-US" dirty="0" smtClean="0"/>
              <a:t>  action :create</a:t>
            </a:r>
            <a:endParaRPr lang="en-US" dirty="0"/>
          </a:p>
          <a:p>
            <a:r>
              <a:rPr lang="en-US" dirty="0"/>
              <a:t>end</a:t>
            </a:r>
          </a:p>
        </p:txBody>
      </p:sp>
      <p:sp>
        <p:nvSpPr>
          <p:cNvPr id="4" name="Text Placeholder 3"/>
          <p:cNvSpPr>
            <a:spLocks noGrp="1"/>
          </p:cNvSpPr>
          <p:nvPr>
            <p:ph type="body" sz="quarter" idx="11"/>
          </p:nvPr>
        </p:nvSpPr>
        <p:spPr/>
        <p:txBody>
          <a:bodyPr>
            <a:noAutofit/>
          </a:bodyPr>
          <a:lstStyle/>
          <a:p>
            <a:pPr>
              <a:lnSpc>
                <a:spcPct val="120000"/>
              </a:lnSpc>
            </a:pPr>
            <a:r>
              <a:rPr lang="en-US" sz="3733" dirty="0"/>
              <a:t>~/</a:t>
            </a:r>
            <a:r>
              <a:rPr lang="en-US" sz="3733" dirty="0" err="1"/>
              <a:t>hello.rb</a:t>
            </a:r>
            <a:endParaRPr lang="en-US" sz="3733" dirty="0"/>
          </a:p>
        </p:txBody>
      </p:sp>
      <p:sp>
        <p:nvSpPr>
          <p:cNvPr id="5" name="Content Placeholder 4"/>
          <p:cNvSpPr>
            <a:spLocks noGrp="1"/>
          </p:cNvSpPr>
          <p:nvPr>
            <p:ph sz="quarter" idx="12"/>
          </p:nvPr>
        </p:nvSpPr>
        <p:spPr/>
        <p:txBody>
          <a:bodyPr>
            <a:normAutofit lnSpcReduction="10000"/>
          </a:bodyPr>
          <a:lstStyle/>
          <a:p>
            <a:r>
              <a:rPr lang="en-US" sz="3733" dirty="0"/>
              <a:t>The default action is to create (not necessary to define it).</a:t>
            </a:r>
          </a:p>
          <a:p>
            <a:endParaRPr lang="en-US" sz="3733" dirty="0"/>
          </a:p>
          <a:p>
            <a:r>
              <a:rPr lang="en-US" sz="3733" dirty="0"/>
              <a:t>The default mode is "0777".</a:t>
            </a:r>
          </a:p>
          <a:p>
            <a:endParaRPr lang="en-US" sz="3733" dirty="0"/>
          </a:p>
          <a:p>
            <a:r>
              <a:rPr lang="en-US" sz="3733" dirty="0"/>
              <a:t>The default owner is the current user (could change).</a:t>
            </a:r>
          </a:p>
          <a:p>
            <a:endParaRPr lang="en-US" sz="3733" dirty="0"/>
          </a:p>
          <a:p>
            <a:r>
              <a:rPr lang="en-US" sz="3733" dirty="0"/>
              <a:t>The default group is the POSIX group (if available).</a:t>
            </a:r>
            <a:endParaRPr lang="en-US" sz="3733" dirty="0"/>
          </a:p>
        </p:txBody>
      </p:sp>
      <p:sp>
        <p:nvSpPr>
          <p:cNvPr id="12" name="Text Placeholder 6"/>
          <p:cNvSpPr>
            <a:spLocks noGrp="1"/>
          </p:cNvSpPr>
          <p:nvPr>
            <p:ph type="body" sz="quarter" idx="14"/>
          </p:nvPr>
        </p:nvSpPr>
        <p:spPr>
          <a:xfrm>
            <a:off x="1121083" y="3541319"/>
            <a:ext cx="7044267" cy="626533"/>
          </a:xfrm>
        </p:spPr>
        <p:txBody>
          <a:bodyPr/>
          <a:lstStyle/>
          <a:p>
            <a:r>
              <a:rPr lang="en-US" dirty="0" smtClean="0"/>
              <a:t>+</a:t>
            </a:r>
            <a:endParaRPr lang="en-US" dirty="0"/>
          </a:p>
        </p:txBody>
      </p:sp>
      <p:sp>
        <p:nvSpPr>
          <p:cNvPr id="13" name="Text Placeholder 6"/>
          <p:cNvSpPr>
            <a:spLocks noGrp="1"/>
          </p:cNvSpPr>
          <p:nvPr>
            <p:ph type="body" sz="quarter" idx="14"/>
          </p:nvPr>
        </p:nvSpPr>
        <p:spPr>
          <a:xfrm>
            <a:off x="1121083" y="4191000"/>
            <a:ext cx="7044267" cy="626533"/>
          </a:xfrm>
        </p:spPr>
        <p:txBody>
          <a:bodyPr/>
          <a:lstStyle/>
          <a:p>
            <a:r>
              <a:rPr lang="en-US" dirty="0" smtClean="0"/>
              <a:t>+</a:t>
            </a:r>
            <a:endParaRPr lang="en-US" dirty="0"/>
          </a:p>
        </p:txBody>
      </p:sp>
      <p:sp>
        <p:nvSpPr>
          <p:cNvPr id="14" name="Text Placeholder 6"/>
          <p:cNvSpPr>
            <a:spLocks noGrp="1"/>
          </p:cNvSpPr>
          <p:nvPr>
            <p:ph type="body" sz="quarter" idx="14"/>
          </p:nvPr>
        </p:nvSpPr>
        <p:spPr>
          <a:xfrm>
            <a:off x="1121083" y="4834808"/>
            <a:ext cx="7044267" cy="626533"/>
          </a:xfrm>
        </p:spPr>
        <p:txBody>
          <a:bodyPr/>
          <a:lstStyle/>
          <a:p>
            <a:r>
              <a:rPr lang="en-US" dirty="0" smtClean="0"/>
              <a:t>+</a:t>
            </a:r>
            <a:endParaRPr lang="en-US"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41</a:t>
            </a:fld>
            <a:endParaRPr lang="en-US" dirty="0"/>
          </a:p>
        </p:txBody>
      </p:sp>
    </p:spTree>
    <p:extLst>
      <p:ext uri="{BB962C8B-B14F-4D97-AF65-F5344CB8AC3E}">
        <p14:creationId xmlns:p14="http://schemas.microsoft.com/office/powerpoint/2010/main" val="4876731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Text Placeholder 2"/>
          <p:cNvSpPr>
            <a:spLocks noGrp="1"/>
          </p:cNvSpPr>
          <p:nvPr>
            <p:ph type="body" sz="quarter" idx="10"/>
          </p:nvPr>
        </p:nvSpPr>
        <p:spPr>
          <a:xfrm>
            <a:off x="3012273" y="5789564"/>
            <a:ext cx="11318532" cy="2542785"/>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457189" indent="-457189">
              <a:buFont typeface="+mj-lt"/>
              <a:buAutoNum type="arabicPeriod"/>
            </a:pPr>
            <a:r>
              <a:rPr lang="en-US" dirty="0" smtClean="0"/>
              <a:t>Installs the $EDITOR</a:t>
            </a:r>
          </a:p>
          <a:p>
            <a:pPr marL="457189" indent="-457189">
              <a:buFont typeface="+mj-lt"/>
              <a:buAutoNum type="arabicPeriod"/>
            </a:pPr>
            <a:r>
              <a:rPr lang="en-US" dirty="0" smtClean="0"/>
              <a:t>Install the </a:t>
            </a:r>
            <a:r>
              <a:rPr lang="en-US" dirty="0" smtClean="0">
                <a:latin typeface="Inconsolata"/>
                <a:cs typeface="Inconsolata"/>
              </a:rPr>
              <a:t>tree </a:t>
            </a:r>
            <a:r>
              <a:rPr lang="en-US" dirty="0" smtClean="0"/>
              <a:t>package</a:t>
            </a:r>
          </a:p>
          <a:p>
            <a:pPr marL="457189" indent="-457189">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Alright, it seems like I could create a recipe file to setup this workstation.</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42</a:t>
            </a:fld>
            <a:endParaRPr lang="en-US" dirty="0"/>
          </a:p>
        </p:txBody>
      </p:sp>
    </p:spTree>
    <p:extLst>
      <p:ext uri="{BB962C8B-B14F-4D97-AF65-F5344CB8AC3E}">
        <p14:creationId xmlns:p14="http://schemas.microsoft.com/office/powerpoint/2010/main" val="2209173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Workstation Setup </a:t>
            </a:r>
            <a:r>
              <a:rPr lang="en-US" dirty="0"/>
              <a:t>R</a:t>
            </a:r>
            <a:r>
              <a:rPr lang="en-US" dirty="0" smtClean="0"/>
              <a:t>ecipe </a:t>
            </a:r>
            <a:r>
              <a:rPr lang="en-US" dirty="0"/>
              <a:t>F</a:t>
            </a:r>
            <a:r>
              <a:rPr lang="en-US" dirty="0" smtClean="0"/>
              <a:t>ile</a:t>
            </a:r>
            <a:endParaRPr lang="en-US" dirty="0"/>
          </a:p>
        </p:txBody>
      </p:sp>
      <p:sp>
        <p:nvSpPr>
          <p:cNvPr id="3" name="Content Placeholder 2"/>
          <p:cNvSpPr>
            <a:spLocks noGrp="1"/>
          </p:cNvSpPr>
          <p:nvPr>
            <p:ph sz="quarter" idx="10"/>
          </p:nvPr>
        </p:nvSpPr>
        <p:spPr>
          <a:xfrm>
            <a:off x="1121105" y="2113747"/>
            <a:ext cx="7065287" cy="5936844"/>
          </a:xfrm>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5" name="Content Placeholder 4"/>
          <p:cNvSpPr>
            <a:spLocks noGrp="1"/>
          </p:cNvSpPr>
          <p:nvPr>
            <p:ph sz="quarter" idx="12"/>
          </p:nvPr>
        </p:nvSpPr>
        <p:spPr/>
        <p:txBody>
          <a:bodyPr>
            <a:normAutofit/>
          </a:bodyPr>
          <a:lstStyle/>
          <a:p>
            <a:r>
              <a:rPr lang="en-US" sz="3733" dirty="0"/>
              <a:t>The package named "$EDITOR" is installed</a:t>
            </a:r>
            <a:r>
              <a:rPr lang="en-US" sz="3733" dirty="0"/>
              <a:t>.</a:t>
            </a:r>
          </a:p>
          <a:p>
            <a:endParaRPr lang="en-US" sz="3733" dirty="0"/>
          </a:p>
          <a:p>
            <a:r>
              <a:rPr lang="en-US" sz="3733" dirty="0"/>
              <a:t>The package named tree is installed.</a:t>
            </a:r>
            <a:endParaRPr lang="en-US" sz="3733" dirty="0"/>
          </a:p>
          <a:p>
            <a:endParaRPr lang="en-US" sz="3733" dirty="0"/>
          </a:p>
          <a:p>
            <a:r>
              <a:rPr lang="en-US" sz="3733" dirty="0"/>
              <a:t>The file named "/</a:t>
            </a:r>
            <a:r>
              <a:rPr lang="en-US" sz="3733" dirty="0" err="1"/>
              <a:t>etc</a:t>
            </a:r>
            <a:r>
              <a:rPr lang="en-US" sz="3733" dirty="0"/>
              <a:t>/</a:t>
            </a:r>
            <a:r>
              <a:rPr lang="en-US" sz="3733" dirty="0" err="1"/>
              <a:t>motd</a:t>
            </a:r>
            <a:r>
              <a:rPr lang="en-US" sz="3733" dirty="0"/>
              <a:t>" is created with the content </a:t>
            </a:r>
            <a:r>
              <a:rPr lang="en-US" sz="3733" dirty="0"/>
              <a:t>"Property of ..."</a:t>
            </a:r>
            <a:r>
              <a:rPr lang="en-US" sz="3733" dirty="0"/>
              <a:t>.</a:t>
            </a:r>
          </a:p>
          <a:p>
            <a:endParaRPr lang="en-US" sz="3733" dirty="0"/>
          </a:p>
        </p:txBody>
      </p:sp>
      <p:sp>
        <p:nvSpPr>
          <p:cNvPr id="6" name="Footer Placeholder 5"/>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43</a:t>
            </a:fld>
            <a:endParaRPr lang="en-US" dirty="0"/>
          </a:p>
        </p:txBody>
      </p:sp>
    </p:spTree>
    <p:extLst>
      <p:ext uri="{BB962C8B-B14F-4D97-AF65-F5344CB8AC3E}">
        <p14:creationId xmlns:p14="http://schemas.microsoft.com/office/powerpoint/2010/main" val="4180429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5617673"/>
          </a:xfrm>
        </p:spPr>
        <p:txBody>
          <a:bodyPr/>
          <a:lstStyle/>
          <a:p>
            <a:r>
              <a:rPr lang="en-US" dirty="0"/>
              <a:t>Recipe: (chef-apply cookbook)::(chef-apply recipe)</a:t>
            </a:r>
          </a:p>
          <a:p>
            <a:r>
              <a:rPr lang="en-US" dirty="0"/>
              <a:t>  * </a:t>
            </a:r>
            <a:r>
              <a:rPr lang="en-US" dirty="0" err="1"/>
              <a:t>apt_package</a:t>
            </a:r>
            <a:r>
              <a:rPr lang="en-US" dirty="0"/>
              <a:t>[vim] action install (up to date)</a:t>
            </a:r>
          </a:p>
          <a:p>
            <a:r>
              <a:rPr lang="en-US" dirty="0"/>
              <a:t>  * </a:t>
            </a:r>
            <a:r>
              <a:rPr lang="en-US" dirty="0" err="1"/>
              <a:t>apt_package</a:t>
            </a:r>
            <a:r>
              <a:rPr lang="en-US" dirty="0"/>
              <a:t>[tree] action install</a:t>
            </a:r>
          </a:p>
          <a:p>
            <a:r>
              <a:rPr lang="en-US" dirty="0"/>
              <a:t>    - install version 1.6.0-1 of package tree</a:t>
            </a:r>
          </a:p>
          <a:p>
            <a:r>
              <a:rPr lang="en-US" dirty="0"/>
              <a:t>  * file[/</a:t>
            </a:r>
            <a:r>
              <a:rPr lang="en-US" dirty="0" err="1"/>
              <a:t>etc</a:t>
            </a:r>
            <a:r>
              <a:rPr lang="en-US" dirty="0"/>
              <a:t>/</a:t>
            </a:r>
            <a:r>
              <a:rPr lang="en-US" dirty="0" err="1"/>
              <a:t>motd</a:t>
            </a:r>
            <a:r>
              <a:rPr lang="en-US" dirty="0"/>
              <a:t>] action create</a:t>
            </a:r>
          </a:p>
          <a:p>
            <a:r>
              <a:rPr lang="en-US" dirty="0"/>
              <a:t>    - create new file /</a:t>
            </a:r>
            <a:r>
              <a:rPr lang="en-US" dirty="0" err="1"/>
              <a:t>etc</a:t>
            </a:r>
            <a:r>
              <a:rPr lang="en-US" dirty="0"/>
              <a:t>/</a:t>
            </a:r>
            <a:r>
              <a:rPr lang="en-US" dirty="0" err="1"/>
              <a:t>motd</a:t>
            </a:r>
            <a:endParaRPr lang="en-US" dirty="0"/>
          </a:p>
          <a:p>
            <a:r>
              <a:rPr lang="en-US" dirty="0"/>
              <a:t>    - update content in file /</a:t>
            </a:r>
            <a:r>
              <a:rPr lang="en-US" dirty="0" err="1"/>
              <a:t>etc</a:t>
            </a:r>
            <a:r>
              <a:rPr lang="en-US" dirty="0"/>
              <a:t>/</a:t>
            </a:r>
            <a:r>
              <a:rPr lang="en-US" dirty="0" err="1"/>
              <a:t>motd</a:t>
            </a:r>
            <a:r>
              <a:rPr lang="en-US" dirty="0"/>
              <a:t> from none to d100eb</a:t>
            </a:r>
          </a:p>
          <a:p>
            <a:r>
              <a:rPr lang="en-US" dirty="0"/>
              <a:t>    --- /</a:t>
            </a:r>
            <a:r>
              <a:rPr lang="en-US" dirty="0" err="1"/>
              <a:t>etc</a:t>
            </a:r>
            <a:r>
              <a:rPr lang="en-US" dirty="0"/>
              <a:t>/</a:t>
            </a:r>
            <a:r>
              <a:rPr lang="en-US" dirty="0" err="1"/>
              <a:t>motd</a:t>
            </a:r>
            <a:r>
              <a:rPr lang="en-US" dirty="0"/>
              <a:t>	2015-05-11 23:17:00.869570000 +0000</a:t>
            </a:r>
          </a:p>
          <a:p>
            <a:r>
              <a:rPr lang="en-US" dirty="0"/>
              <a:t>    +++ /</a:t>
            </a:r>
            <a:r>
              <a:rPr lang="en-US" dirty="0" err="1"/>
              <a:t>etc</a:t>
            </a:r>
            <a:r>
              <a:rPr lang="en-US" dirty="0"/>
              <a:t>/.motd20150511-1762-trppu1	2015-05-11 23:17:00.865570000 +0000</a:t>
            </a:r>
          </a:p>
          <a:p>
            <a:r>
              <a:rPr lang="en-US" dirty="0"/>
              <a:t>    @@ -1 +1,2 @@</a:t>
            </a:r>
          </a:p>
          <a:p>
            <a:r>
              <a:rPr lang="en-US" dirty="0"/>
              <a:t>    +Property of ...</a:t>
            </a:r>
          </a:p>
        </p:txBody>
      </p:sp>
      <p:sp>
        <p:nvSpPr>
          <p:cNvPr id="3" name="Title 2"/>
          <p:cNvSpPr>
            <a:spLocks noGrp="1"/>
          </p:cNvSpPr>
          <p:nvPr>
            <p:ph type="title"/>
          </p:nvPr>
        </p:nvSpPr>
        <p:spPr/>
        <p:txBody>
          <a:bodyPr/>
          <a:lstStyle/>
          <a:p>
            <a:r>
              <a:rPr lang="en-US" dirty="0" smtClean="0"/>
              <a:t>Apply </a:t>
            </a:r>
            <a:r>
              <a:rPr lang="en-US" dirty="0"/>
              <a:t>t</a:t>
            </a:r>
            <a:r>
              <a:rPr lang="en-US" dirty="0" smtClean="0"/>
              <a:t>he </a:t>
            </a:r>
            <a:r>
              <a:rPr lang="en-US" dirty="0"/>
              <a:t>S</a:t>
            </a:r>
            <a:r>
              <a:rPr lang="en-US" dirty="0" smtClean="0"/>
              <a:t>etup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t>
            </a:r>
            <a:r>
              <a:rPr lang="en-US" dirty="0" err="1" smtClean="0"/>
              <a:t>setup.rb</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44</a:t>
            </a:fld>
            <a:endParaRPr lang="en-US" dirty="0"/>
          </a:p>
        </p:txBody>
      </p:sp>
    </p:spTree>
    <p:extLst>
      <p:ext uri="{BB962C8B-B14F-4D97-AF65-F5344CB8AC3E}">
        <p14:creationId xmlns:p14="http://schemas.microsoft.com/office/powerpoint/2010/main" val="6149021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59212" y="2496327"/>
            <a:ext cx="10972800" cy="852712"/>
          </a:xfrm>
        </p:spPr>
        <p:txBody>
          <a:bodyPr>
            <a:normAutofit fontScale="90000"/>
          </a:bodyPr>
          <a:lstStyle/>
          <a:p>
            <a:r>
              <a:rPr lang="en-US" dirty="0" smtClean="0"/>
              <a:t>Let's Talk About Resources</a:t>
            </a:r>
            <a:endParaRPr lang="en-US" dirty="0"/>
          </a:p>
        </p:txBody>
      </p:sp>
      <p:sp>
        <p:nvSpPr>
          <p:cNvPr id="3" name="Subtitle 2"/>
          <p:cNvSpPr>
            <a:spLocks noGrp="1"/>
          </p:cNvSpPr>
          <p:nvPr>
            <p:ph type="subTitle" idx="1"/>
          </p:nvPr>
        </p:nvSpPr>
        <p:spPr/>
        <p:txBody>
          <a:bodyPr/>
          <a:lstStyle/>
          <a:p>
            <a:r>
              <a:rPr lang="en-US" dirty="0" smtClean="0"/>
              <a:t>Capture your answers because we're going to talk about them as a group.</a:t>
            </a:r>
            <a:endParaRPr lang="en-US" dirty="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45</a:t>
            </a:fld>
            <a:endParaRPr lang="en-US" dirty="0"/>
          </a:p>
        </p:txBody>
      </p:sp>
    </p:spTree>
    <p:extLst>
      <p:ext uri="{BB962C8B-B14F-4D97-AF65-F5344CB8AC3E}">
        <p14:creationId xmlns:p14="http://schemas.microsoft.com/office/powerpoint/2010/main" val="3797017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2"/>
            <a:ext cx="10974132" cy="4864649"/>
          </a:xfrm>
        </p:spPr>
        <p:txBody>
          <a:bodyPr>
            <a:normAutofit fontScale="92500" lnSpcReduction="10000"/>
          </a:bodyPr>
          <a:lstStyle/>
          <a:p>
            <a:r>
              <a:rPr lang="en-US" dirty="0"/>
              <a:t>What is a resource?</a:t>
            </a:r>
          </a:p>
          <a:p>
            <a:endParaRPr lang="en-US" dirty="0" smtClean="0"/>
          </a:p>
          <a:p>
            <a:r>
              <a:rPr lang="en-US" dirty="0" smtClean="0"/>
              <a:t>What </a:t>
            </a:r>
            <a:r>
              <a:rPr lang="en-US" dirty="0"/>
              <a:t>are some other possible examples of resources?</a:t>
            </a:r>
          </a:p>
          <a:p>
            <a:endParaRPr lang="en-US" dirty="0"/>
          </a:p>
          <a:p>
            <a:r>
              <a:rPr lang="en-US" dirty="0"/>
              <a:t>How did the examples resources we wrote describe the desired state of an element of our infrastructure?</a:t>
            </a:r>
          </a:p>
          <a:p>
            <a:endParaRPr lang="en-US" dirty="0"/>
          </a:p>
          <a:p>
            <a:r>
              <a:rPr lang="en-US" dirty="0"/>
              <a:t>What does it mean for a resource to be a statement of configuration policy?</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46</a:t>
            </a:fld>
            <a:endParaRPr lang="en-US" dirty="0"/>
          </a:p>
        </p:txBody>
      </p:sp>
    </p:spTree>
    <p:extLst>
      <p:ext uri="{BB962C8B-B14F-4D97-AF65-F5344CB8AC3E}">
        <p14:creationId xmlns:p14="http://schemas.microsoft.com/office/powerpoint/2010/main" val="350148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 &amp; A</a:t>
            </a:r>
            <a:endParaRPr lang="en-US" dirty="0"/>
          </a:p>
        </p:txBody>
      </p:sp>
      <p:sp>
        <p:nvSpPr>
          <p:cNvPr id="3" name="Subtitle 2"/>
          <p:cNvSpPr>
            <a:spLocks noGrp="1"/>
          </p:cNvSpPr>
          <p:nvPr>
            <p:ph type="subTitle" idx="1"/>
          </p:nvPr>
        </p:nvSpPr>
        <p:spPr>
          <a:xfrm>
            <a:off x="3013753" y="3505072"/>
            <a:ext cx="10974132" cy="4864649"/>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latin typeface="Inconsolata"/>
              <a:cs typeface="Inconsolata"/>
            </a:endParaRPr>
          </a:p>
          <a:p>
            <a:pPr marL="609585" indent="-609585">
              <a:buFont typeface="Arial"/>
              <a:buChar char="•"/>
            </a:pPr>
            <a:r>
              <a:rPr lang="en-US" dirty="0" smtClean="0">
                <a:latin typeface="Inconsolata"/>
                <a:cs typeface="Inconsolata"/>
              </a:rPr>
              <a:t>chef-apply</a:t>
            </a:r>
          </a:p>
          <a:p>
            <a:pPr marL="609585" indent="-609585">
              <a:buFont typeface="Arial"/>
              <a:buChar char="•"/>
            </a:pPr>
            <a:r>
              <a:rPr lang="en-US" dirty="0" smtClean="0"/>
              <a:t>Resources</a:t>
            </a:r>
          </a:p>
          <a:p>
            <a:pPr marL="609585" indent="-609585">
              <a:buFont typeface="Arial"/>
              <a:buChar char="•"/>
            </a:pPr>
            <a:r>
              <a:rPr lang="en-US" dirty="0" smtClean="0"/>
              <a:t>Resource - default actions and default attributes</a:t>
            </a:r>
          </a:p>
          <a:p>
            <a:pPr marL="609585" indent="-609585">
              <a:buFont typeface="Arial"/>
              <a:buChar char="•"/>
            </a:pPr>
            <a:r>
              <a:rPr lang="en-US" dirty="0"/>
              <a:t>Test and </a:t>
            </a:r>
            <a:r>
              <a:rPr lang="en-US" dirty="0" smtClean="0"/>
              <a:t>Repair</a:t>
            </a:r>
          </a:p>
          <a:p>
            <a:endParaRPr lang="en-US" dirty="0" smtClean="0"/>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47</a:t>
            </a:fld>
            <a:endParaRPr lang="en-US" dirty="0"/>
          </a:p>
        </p:txBody>
      </p:sp>
    </p:spTree>
    <p:extLst>
      <p:ext uri="{BB962C8B-B14F-4D97-AF65-F5344CB8AC3E}">
        <p14:creationId xmlns:p14="http://schemas.microsoft.com/office/powerpoint/2010/main" val="2455710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Nano</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5</a:t>
            </a:fld>
            <a:endParaRPr lang="en-US" dirty="0"/>
          </a:p>
        </p:txBody>
      </p:sp>
      <p:sp>
        <p:nvSpPr>
          <p:cNvPr id="17" name="Text Placeholder 4"/>
          <p:cNvSpPr>
            <a:spLocks noGrp="1"/>
          </p:cNvSpPr>
          <p:nvPr>
            <p:ph type="body" sz="quarter" idx="12"/>
          </p:nvPr>
        </p:nvSpPr>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a:lnSpc>
                <a:spcPct val="120000"/>
              </a:lnSpc>
            </a:pPr>
            <a:r>
              <a:rPr lang="en-US" dirty="0">
                <a:latin typeface="Inconsolata"/>
                <a:cs typeface="Inconsolata"/>
              </a:rPr>
              <a:t>OPEN </a:t>
            </a:r>
            <a:r>
              <a:rPr lang="en-US" dirty="0" smtClean="0">
                <a:latin typeface="Inconsolata"/>
                <a:cs typeface="Inconsolata"/>
              </a:rPr>
              <a:t>FILE</a:t>
            </a:r>
            <a:r>
              <a:rPr lang="en-US" dirty="0">
                <a:latin typeface="Inconsolata"/>
                <a:cs typeface="Inconsolata"/>
              </a:rPr>
              <a:t>	</a:t>
            </a:r>
            <a:r>
              <a:rPr lang="en-US" dirty="0" smtClean="0">
                <a:latin typeface="Inconsolata"/>
                <a:cs typeface="Inconsolata"/>
              </a:rPr>
              <a:t>		$ </a:t>
            </a:r>
            <a:r>
              <a:rPr lang="en-US" dirty="0" err="1">
                <a:latin typeface="Inconsolata"/>
                <a:cs typeface="Inconsolata"/>
              </a:rPr>
              <a:t>nano</a:t>
            </a:r>
            <a:r>
              <a:rPr lang="en-US" dirty="0">
                <a:latin typeface="Inconsolata"/>
                <a:cs typeface="Inconsolata"/>
              </a:rPr>
              <a:t> FILENAME</a:t>
            </a:r>
          </a:p>
          <a:p>
            <a:endParaRPr lang="en-US" dirty="0" smtClean="0">
              <a:latin typeface="Inconsolata"/>
              <a:cs typeface="Inconsolata"/>
            </a:endParaRPr>
          </a:p>
          <a:p>
            <a:r>
              <a:rPr lang="en-US" dirty="0">
                <a:latin typeface="Inconsolata"/>
                <a:cs typeface="Inconsolata"/>
              </a:rPr>
              <a:t>WRITE (WHEN </a:t>
            </a:r>
            <a:r>
              <a:rPr lang="en-US" dirty="0" smtClean="0">
                <a:latin typeface="Inconsolata"/>
                <a:cs typeface="Inconsolata"/>
              </a:rPr>
              <a:t>EXITING)	</a:t>
            </a:r>
            <a:r>
              <a:rPr lang="en-US" dirty="0" err="1" smtClean="0">
                <a:latin typeface="Inconsolata"/>
                <a:cs typeface="Inconsolata"/>
              </a:rPr>
              <a:t>ctrl+x</a:t>
            </a:r>
            <a:r>
              <a:rPr lang="en-US" dirty="0">
                <a:latin typeface="Inconsolata"/>
                <a:cs typeface="Inconsolata"/>
              </a:rPr>
              <a:t>, y, ENTER</a:t>
            </a:r>
            <a:endParaRPr lang="en-US" dirty="0" smtClean="0">
              <a:latin typeface="Inconsolata"/>
              <a:cs typeface="Inconsolata"/>
            </a:endParaRPr>
          </a:p>
          <a:p>
            <a:endParaRPr lang="en-US" dirty="0" smtClean="0">
              <a:latin typeface="Inconsolata"/>
              <a:cs typeface="Inconsolata"/>
            </a:endParaRPr>
          </a:p>
          <a:p>
            <a:r>
              <a:rPr lang="en-US" dirty="0" smtClean="0">
                <a:latin typeface="Inconsolata"/>
                <a:cs typeface="Inconsolata"/>
              </a:rPr>
              <a:t>EXIT	</a:t>
            </a:r>
            <a:r>
              <a:rPr lang="en-US" dirty="0">
                <a:latin typeface="Inconsolata"/>
                <a:cs typeface="Inconsolata"/>
              </a:rPr>
              <a:t> </a:t>
            </a:r>
            <a:r>
              <a:rPr lang="en-US" dirty="0" smtClean="0">
                <a:latin typeface="Inconsolata"/>
                <a:cs typeface="Inconsolata"/>
              </a:rPr>
              <a:t>				</a:t>
            </a:r>
            <a:r>
              <a:rPr lang="en-US" dirty="0" err="1" smtClean="0">
                <a:latin typeface="Inconsolata"/>
                <a:cs typeface="Inconsolata"/>
              </a:rPr>
              <a:t>ctrl+x</a:t>
            </a:r>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451697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VIM</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856198"/>
            <a:ext cx="14898624" cy="57240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dirty="0">
                <a:latin typeface="Inconsolata"/>
                <a:cs typeface="Inconsolata"/>
              </a:rPr>
              <a:t>OPEN </a:t>
            </a:r>
            <a:r>
              <a:rPr lang="en-US" dirty="0" smtClean="0">
                <a:latin typeface="Inconsolata"/>
                <a:cs typeface="Inconsolata"/>
              </a:rPr>
              <a:t>FILE			$ </a:t>
            </a:r>
            <a:r>
              <a:rPr lang="en-US" dirty="0">
                <a:latin typeface="Inconsolata"/>
                <a:cs typeface="Inconsolata"/>
              </a:rPr>
              <a:t>vim </a:t>
            </a:r>
            <a:r>
              <a:rPr lang="en-US" dirty="0" smtClean="0">
                <a:latin typeface="Inconsolata"/>
                <a:cs typeface="Inconsolata"/>
              </a:rPr>
              <a:t>FILENAME</a:t>
            </a:r>
          </a:p>
          <a:p>
            <a:pPr>
              <a:lnSpc>
                <a:spcPct val="120000"/>
              </a:lnSpc>
            </a:pPr>
            <a:r>
              <a:rPr lang="en-US" dirty="0">
                <a:latin typeface="Inconsolata"/>
                <a:cs typeface="Inconsolata"/>
              </a:rPr>
              <a:t>START </a:t>
            </a:r>
            <a:r>
              <a:rPr lang="en-US" dirty="0" smtClean="0">
                <a:latin typeface="Inconsolata"/>
                <a:cs typeface="Inconsolata"/>
              </a:rPr>
              <a:t>EDITING			</a:t>
            </a:r>
            <a:r>
              <a:rPr lang="en-US" dirty="0" err="1" smtClean="0">
                <a:latin typeface="Inconsolata"/>
                <a:cs typeface="Inconsolata"/>
              </a:rPr>
              <a:t>i</a:t>
            </a:r>
            <a:endParaRPr lang="en-US" dirty="0">
              <a:latin typeface="Inconsolata"/>
              <a:cs typeface="Inconsolata"/>
            </a:endParaRPr>
          </a:p>
          <a:p>
            <a:pPr>
              <a:lnSpc>
                <a:spcPct val="120000"/>
              </a:lnSpc>
            </a:pPr>
            <a:r>
              <a:rPr lang="en-US" dirty="0">
                <a:latin typeface="Inconsolata"/>
                <a:cs typeface="Inconsolata"/>
              </a:rPr>
              <a:t>WRITE </a:t>
            </a:r>
            <a:r>
              <a:rPr lang="en-US" dirty="0" smtClean="0">
                <a:latin typeface="Inconsolata"/>
                <a:cs typeface="Inconsolata"/>
              </a:rPr>
              <a:t>FILE			ESC</a:t>
            </a:r>
            <a:r>
              <a:rPr lang="en-US" dirty="0">
                <a:latin typeface="Inconsolata"/>
                <a:cs typeface="Inconsolata"/>
              </a:rPr>
              <a:t>, :</a:t>
            </a:r>
            <a:r>
              <a:rPr lang="en-US" dirty="0" smtClean="0">
                <a:latin typeface="Inconsolata"/>
                <a:cs typeface="Inconsolata"/>
              </a:rPr>
              <a:t>w</a:t>
            </a:r>
            <a:endParaRPr lang="en-US" dirty="0">
              <a:latin typeface="Inconsolata"/>
              <a:cs typeface="Inconsolata"/>
            </a:endParaRPr>
          </a:p>
          <a:p>
            <a:pPr>
              <a:lnSpc>
                <a:spcPct val="120000"/>
              </a:lnSpc>
            </a:pPr>
            <a:r>
              <a:rPr lang="en-US" dirty="0" smtClean="0">
                <a:latin typeface="Inconsolata"/>
                <a:cs typeface="Inconsolata"/>
              </a:rPr>
              <a:t>EXIT					ESC</a:t>
            </a:r>
            <a:r>
              <a:rPr lang="en-US" dirty="0">
                <a:latin typeface="Inconsolata"/>
                <a:cs typeface="Inconsolata"/>
              </a:rPr>
              <a:t>, :</a:t>
            </a:r>
            <a:r>
              <a:rPr lang="en-US" dirty="0" smtClean="0">
                <a:latin typeface="Inconsolata"/>
                <a:cs typeface="Inconsolata"/>
              </a:rPr>
              <a:t>q</a:t>
            </a:r>
            <a:endParaRPr lang="en-US" dirty="0">
              <a:latin typeface="Inconsolata"/>
              <a:cs typeface="Inconsolata"/>
            </a:endParaRPr>
          </a:p>
          <a:p>
            <a:pPr>
              <a:lnSpc>
                <a:spcPct val="120000"/>
              </a:lnSpc>
            </a:pPr>
            <a:r>
              <a:rPr lang="en-US" dirty="0">
                <a:latin typeface="Inconsolata"/>
                <a:cs typeface="Inconsolata"/>
              </a:rPr>
              <a:t>EXIT (don't </a:t>
            </a:r>
            <a:r>
              <a:rPr lang="en-US" dirty="0" smtClean="0">
                <a:latin typeface="Inconsolata"/>
                <a:cs typeface="Inconsolata"/>
              </a:rPr>
              <a:t>write)</a:t>
            </a:r>
            <a:r>
              <a:rPr lang="en-US" dirty="0">
                <a:latin typeface="Inconsolata"/>
                <a:cs typeface="Inconsolata"/>
              </a:rPr>
              <a:t> </a:t>
            </a:r>
            <a:r>
              <a:rPr lang="en-US" dirty="0" smtClean="0">
                <a:latin typeface="Inconsolata"/>
                <a:cs typeface="Inconsolata"/>
              </a:rPr>
              <a:t>	ESC</a:t>
            </a:r>
            <a:r>
              <a:rPr lang="en-US" dirty="0">
                <a:latin typeface="Inconsolata"/>
                <a:cs typeface="Inconsolata"/>
              </a:rPr>
              <a:t>, :q!</a:t>
            </a:r>
          </a:p>
          <a:p>
            <a:pPr>
              <a:lnSpc>
                <a:spcPct val="120000"/>
              </a:lnSpc>
            </a:pPr>
            <a:endParaRPr lang="en-US" dirty="0">
              <a:latin typeface="Inconsolata"/>
              <a:cs typeface="Inconsolata"/>
            </a:endParaRPr>
          </a:p>
          <a:p>
            <a:endParaRPr lang="en-US" dirty="0"/>
          </a:p>
        </p:txBody>
      </p:sp>
      <p:sp>
        <p:nvSpPr>
          <p:cNvPr id="22" name="Footer Placeholder 21"/>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4164029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How About Nano?</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smtClean="0"/>
              <a:t>The program 'nano' is currently not installed. To run 'nano' please ask your administrator to install the package 'nano'</a:t>
            </a:r>
            <a:endParaRPr lang="en-US" dirty="0"/>
          </a:p>
        </p:txBody>
      </p:sp>
      <p:sp>
        <p:nvSpPr>
          <p:cNvPr id="4" name="Text Placeholder 3"/>
          <p:cNvSpPr>
            <a:spLocks noGrp="1"/>
          </p:cNvSpPr>
          <p:nvPr>
            <p:ph type="body" sz="quarter" idx="11"/>
          </p:nvPr>
        </p:nvSpPr>
        <p:spPr/>
        <p:txBody>
          <a:bodyPr>
            <a:normAutofit/>
          </a:bodyPr>
          <a:lstStyle/>
          <a:p>
            <a:r>
              <a:rPr lang="en-US" smtClean="0"/>
              <a:t>$ nano</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4021100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smtClean="0"/>
              <a:t>VIM?</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'vim' can be found in the following packages:</a:t>
            </a:r>
          </a:p>
          <a:p>
            <a:r>
              <a:rPr lang="en-US" dirty="0"/>
              <a:t> * vim</a:t>
            </a:r>
          </a:p>
          <a:p>
            <a:r>
              <a:rPr lang="en-US" dirty="0"/>
              <a:t> * vim-gnome</a:t>
            </a:r>
          </a:p>
          <a:p>
            <a:r>
              <a:rPr lang="en-US" dirty="0"/>
              <a:t> * vim-tiny</a:t>
            </a:r>
          </a:p>
          <a:p>
            <a:r>
              <a:rPr lang="en-US" dirty="0"/>
              <a:t> * vim-</a:t>
            </a:r>
            <a:r>
              <a:rPr lang="en-US" dirty="0" err="1"/>
              <a:t>athena</a:t>
            </a:r>
            <a:endParaRPr lang="en-US" dirty="0"/>
          </a:p>
          <a:p>
            <a:r>
              <a:rPr lang="en-US" dirty="0"/>
              <a:t> * vim-</a:t>
            </a:r>
            <a:r>
              <a:rPr lang="en-US" dirty="0" err="1"/>
              <a:t>gtk</a:t>
            </a:r>
            <a:endParaRPr lang="en-US" dirty="0"/>
          </a:p>
          <a:p>
            <a:r>
              <a:rPr lang="en-US" dirty="0"/>
              <a:t> * vim-</a:t>
            </a:r>
            <a:r>
              <a:rPr lang="en-US" dirty="0" err="1"/>
              <a:t>nox</a:t>
            </a:r>
            <a:endParaRPr lang="en-US" dirty="0"/>
          </a:p>
        </p:txBody>
      </p:sp>
      <p:sp>
        <p:nvSpPr>
          <p:cNvPr id="4" name="Text Placeholder 3"/>
          <p:cNvSpPr>
            <a:spLocks noGrp="1"/>
          </p:cNvSpPr>
          <p:nvPr>
            <p:ph type="body" sz="quarter" idx="11"/>
          </p:nvPr>
        </p:nvSpPr>
        <p:spPr/>
        <p:txBody>
          <a:bodyPr>
            <a:normAutofit/>
          </a:bodyPr>
          <a:lstStyle/>
          <a:p>
            <a:r>
              <a:rPr lang="en-US" dirty="0" smtClean="0"/>
              <a:t>$ vim</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321547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About </a:t>
            </a:r>
            <a:r>
              <a:rPr lang="en-US" dirty="0" err="1" smtClean="0"/>
              <a:t>Emacs</a:t>
            </a:r>
            <a:r>
              <a:rPr lang="en-US" dirty="0" smtClean="0"/>
              <a:t>?</a:t>
            </a:r>
            <a:endParaRPr lang="en-US" dirty="0"/>
          </a:p>
        </p:txBody>
      </p:sp>
      <p:sp>
        <p:nvSpPr>
          <p:cNvPr id="3" name="Content Placeholder 2"/>
          <p:cNvSpPr>
            <a:spLocks noGrp="1"/>
          </p:cNvSpPr>
          <p:nvPr>
            <p:ph sz="quarter" idx="10"/>
          </p:nvPr>
        </p:nvSpPr>
        <p:spPr>
          <a:xfrm>
            <a:off x="1121104" y="2315964"/>
            <a:ext cx="14423693" cy="5723689"/>
          </a:xfrm>
        </p:spPr>
        <p:txBody>
          <a:bodyPr/>
          <a:lstStyle/>
          <a:p>
            <a:r>
              <a:rPr lang="en-US" dirty="0"/>
              <a:t>The program '</a:t>
            </a:r>
            <a:r>
              <a:rPr lang="en-US" dirty="0" err="1"/>
              <a:t>emacs</a:t>
            </a:r>
            <a:r>
              <a:rPr lang="en-US" dirty="0"/>
              <a:t>' can be found in the following packages:</a:t>
            </a:r>
          </a:p>
          <a:p>
            <a:r>
              <a:rPr lang="en-US" dirty="0"/>
              <a:t> * emacs24</a:t>
            </a:r>
          </a:p>
          <a:p>
            <a:r>
              <a:rPr lang="en-US" dirty="0"/>
              <a:t> * emacs24-nox</a:t>
            </a:r>
          </a:p>
          <a:p>
            <a:r>
              <a:rPr lang="en-US" dirty="0"/>
              <a:t> * e3</a:t>
            </a:r>
          </a:p>
          <a:p>
            <a:r>
              <a:rPr lang="en-US" dirty="0"/>
              <a:t> * emacs23</a:t>
            </a:r>
          </a:p>
          <a:p>
            <a:r>
              <a:rPr lang="en-US" dirty="0"/>
              <a:t> * emacs23-lucid</a:t>
            </a:r>
          </a:p>
          <a:p>
            <a:r>
              <a:rPr lang="en-US" dirty="0"/>
              <a:t> * emacs23-nox</a:t>
            </a:r>
          </a:p>
          <a:p>
            <a:r>
              <a:rPr lang="en-US" dirty="0"/>
              <a:t> * emacs24-lucid</a:t>
            </a:r>
          </a:p>
          <a:p>
            <a:r>
              <a:rPr lang="en-US" dirty="0"/>
              <a:t> * </a:t>
            </a:r>
            <a:r>
              <a:rPr lang="en-US" dirty="0" err="1"/>
              <a:t>jove</a:t>
            </a:r>
            <a:endParaRPr lang="en-US" dirty="0"/>
          </a:p>
          <a:p>
            <a:r>
              <a:rPr lang="en-US" dirty="0"/>
              <a:t>Ask your administrator to install one of them</a:t>
            </a:r>
          </a:p>
        </p:txBody>
      </p:sp>
      <p:sp>
        <p:nvSpPr>
          <p:cNvPr id="4" name="Text Placeholder 3"/>
          <p:cNvSpPr>
            <a:spLocks noGrp="1"/>
          </p:cNvSpPr>
          <p:nvPr>
            <p:ph type="body" sz="quarter" idx="11"/>
          </p:nvPr>
        </p:nvSpPr>
        <p:spPr/>
        <p:txBody>
          <a:bodyPr>
            <a:normAutofit/>
          </a:bodyPr>
          <a:lstStyle/>
          <a:p>
            <a:r>
              <a:rPr lang="en-US" dirty="0" smtClean="0"/>
              <a:t>$ which </a:t>
            </a:r>
            <a:r>
              <a:rPr lang="en-US" dirty="0" err="1" smtClean="0"/>
              <a:t>emacs</a:t>
            </a:r>
            <a:endParaRPr lang="en-US" dirty="0"/>
          </a:p>
        </p:txBody>
      </p:sp>
      <p:sp>
        <p:nvSpPr>
          <p:cNvPr id="5" name="Footer Placeholder 4"/>
          <p:cNvSpPr>
            <a:spLocks noGrp="1"/>
          </p:cNvSpPr>
          <p:nvPr>
            <p:ph type="ftr" sz="quarter" idx="14"/>
          </p:nvPr>
        </p:nvSpPr>
        <p:spPr>
          <a:xfrm>
            <a:off x="324400" y="8579607"/>
            <a:ext cx="5681953" cy="507556"/>
          </a:xfrm>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194218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7bb5d761-a2ea-4873-95f7-7a6658fb3ef0"/>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13060</TotalTime>
  <Words>4176</Words>
  <Application>Microsoft Office PowerPoint</Application>
  <PresentationFormat>Custom</PresentationFormat>
  <Paragraphs>624</Paragraphs>
  <Slides>48</Slides>
  <Notes>48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48</vt:i4>
      </vt:variant>
    </vt:vector>
  </HeadingPairs>
  <TitlesOfParts>
    <vt:vector size="56" baseType="lpstr">
      <vt:lpstr>ＭＳ Ｐゴシック</vt:lpstr>
      <vt:lpstr>Arial</vt:lpstr>
      <vt:lpstr>Courier New</vt:lpstr>
      <vt:lpstr>Gill Sans</vt:lpstr>
      <vt:lpstr>Gill Sans MT</vt:lpstr>
      <vt:lpstr>Inconsolata</vt:lpstr>
      <vt:lpstr>Wingdings</vt:lpstr>
      <vt:lpstr>ChefDk3.2Template</vt:lpstr>
      <vt:lpstr>Chef Resources</vt:lpstr>
      <vt:lpstr>Objectives</vt:lpstr>
      <vt:lpstr>Choose an Editor </vt:lpstr>
      <vt:lpstr>Emacs</vt:lpstr>
      <vt:lpstr>Nano</vt:lpstr>
      <vt:lpstr>VIM</vt:lpstr>
      <vt:lpstr>How About Nano?</vt:lpstr>
      <vt:lpstr>How About VIM?</vt:lpstr>
      <vt:lpstr>How About Emacs?</vt:lpstr>
      <vt:lpstr>How About Sublime in Windows?</vt:lpstr>
      <vt:lpstr>Learning Chef</vt:lpstr>
      <vt:lpstr>What is chef-apply?</vt:lpstr>
      <vt:lpstr>What Can chef-apply Do?</vt:lpstr>
      <vt:lpstr>Resources</vt:lpstr>
      <vt:lpstr>Example: Package</vt:lpstr>
      <vt:lpstr>Example: Service</vt:lpstr>
      <vt:lpstr>Example: File</vt:lpstr>
      <vt:lpstr>Example: File</vt:lpstr>
      <vt:lpstr>Let's Try Out execute</vt:lpstr>
      <vt:lpstr>Example: Installing nano</vt:lpstr>
      <vt:lpstr>Did I Install nano?</vt:lpstr>
      <vt:lpstr>Test and Repair</vt:lpstr>
      <vt:lpstr>Test and Repair</vt:lpstr>
      <vt:lpstr>Test and Repair</vt:lpstr>
      <vt:lpstr>Hello, World?</vt:lpstr>
      <vt:lpstr>Create and Open a Recipe File</vt:lpstr>
      <vt:lpstr>Creating a recipe file named hello.rb</vt:lpstr>
      <vt:lpstr>Can chef-apply Run a Recipe File?</vt:lpstr>
      <vt:lpstr>Example: Applying a Recipe File</vt:lpstr>
      <vt:lpstr>What Does hello.txt Say?</vt:lpstr>
      <vt:lpstr>Test and Repair</vt:lpstr>
      <vt:lpstr>Test and Repair</vt:lpstr>
      <vt:lpstr>Test and Repair</vt:lpstr>
      <vt:lpstr>Test and Repair</vt:lpstr>
      <vt:lpstr>Resource Definition</vt:lpstr>
      <vt:lpstr>Resource Definition</vt:lpstr>
      <vt:lpstr>Resource Definition</vt:lpstr>
      <vt:lpstr>Resource Definition</vt:lpstr>
      <vt:lpstr>Resource Definition</vt:lpstr>
      <vt:lpstr>The file resource</vt:lpstr>
      <vt:lpstr>The updated file resource</vt:lpstr>
      <vt:lpstr>Workstation Setup</vt:lpstr>
      <vt:lpstr>Workstation Setup Recipe File</vt:lpstr>
      <vt:lpstr>Apply the Setup Recipe</vt:lpstr>
      <vt:lpstr>Let's Talk About Resources</vt:lpstr>
      <vt:lpstr>Discussion</vt:lpstr>
      <vt:lpstr>Q &amp; A</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Steve Del Fante</cp:lastModifiedBy>
  <cp:revision>1623</cp:revision>
  <cp:lastPrinted>2015-02-07T23:49:10Z</cp:lastPrinted>
  <dcterms:created xsi:type="dcterms:W3CDTF">2012-09-13T17:36:07Z</dcterms:created>
  <dcterms:modified xsi:type="dcterms:W3CDTF">2015-08-07T17:32:51Z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